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1" r:id="rId2"/>
  </p:sldMasterIdLst>
  <p:notesMasterIdLst>
    <p:notesMasterId r:id="rId12"/>
  </p:notesMasterIdLst>
  <p:handoutMasterIdLst>
    <p:handoutMasterId r:id="rId13"/>
  </p:handoutMasterIdLst>
  <p:sldIdLst>
    <p:sldId id="21387" r:id="rId3"/>
    <p:sldId id="21388" r:id="rId4"/>
    <p:sldId id="21389" r:id="rId5"/>
    <p:sldId id="21390" r:id="rId6"/>
    <p:sldId id="21391" r:id="rId7"/>
    <p:sldId id="21392" r:id="rId8"/>
    <p:sldId id="21393" r:id="rId9"/>
    <p:sldId id="21394" r:id="rId10"/>
    <p:sldId id="21395" r:id="rId11"/>
  </p:sldIdLst>
  <p:sldSz cx="12192000" cy="6858000"/>
  <p:notesSz cx="6858000" cy="9144000"/>
  <p:custDataLst>
    <p:tags r:id="rId1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77">
          <p15:clr>
            <a:srgbClr val="A4A3A4"/>
          </p15:clr>
        </p15:guide>
        <p15:guide id="2" pos="3840">
          <p15:clr>
            <a:srgbClr val="A4A3A4"/>
          </p15:clr>
        </p15:guide>
        <p15:guide id="3" pos="528">
          <p15:clr>
            <a:srgbClr val="A4A3A4"/>
          </p15:clr>
        </p15:guide>
        <p15:guide id="4" orient="horz" pos="3992">
          <p15:clr>
            <a:srgbClr val="A4A3A4"/>
          </p15:clr>
        </p15:guide>
        <p15:guide id="5" pos="7130">
          <p15:clr>
            <a:srgbClr val="A4A3A4"/>
          </p15:clr>
        </p15:guide>
        <p15:guide id="6" pos="655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FFFF"/>
    <a:srgbClr val="72767B"/>
    <a:srgbClr val="787B7F"/>
    <a:srgbClr val="0000FF"/>
    <a:srgbClr val="002F71"/>
    <a:srgbClr val="3F2F1A"/>
    <a:srgbClr val="C58132"/>
    <a:srgbClr val="BCE2D7"/>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95274" autoAdjust="0"/>
  </p:normalViewPr>
  <p:slideViewPr>
    <p:cSldViewPr>
      <p:cViewPr varScale="1">
        <p:scale>
          <a:sx n="60" d="100"/>
          <a:sy n="60" d="100"/>
        </p:scale>
        <p:origin x="928" y="40"/>
      </p:cViewPr>
      <p:guideLst>
        <p:guide orient="horz" pos="277"/>
        <p:guide pos="3840"/>
        <p:guide pos="528"/>
        <p:guide orient="horz" pos="3992"/>
        <p:guide pos="7130"/>
        <p:guide pos="6550"/>
      </p:guideLst>
    </p:cSldViewPr>
  </p:slideViewPr>
  <p:outlineViewPr>
    <p:cViewPr>
      <p:scale>
        <a:sx n="100" d="100"/>
        <a:sy n="100" d="100"/>
      </p:scale>
      <p:origin x="0" y="-1734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4" d="100"/>
          <a:sy n="64" d="100"/>
        </p:scale>
        <p:origin x="281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99E2DB-5211-475A-A572-BC0F4C1EBAD1}" type="datetimeFigureOut">
              <a:rPr lang="zh-CN" altLang="en-US" smtClean="0"/>
              <a:t>2024/3/13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CE634-C312-44D9-B6A2-480DEE8B097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2024/3/13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2248157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144498" y="161467"/>
            <a:ext cx="11903004" cy="6535068"/>
          </a:xfrm>
          <a:prstGeom prst="rect">
            <a:avLst/>
          </a:prstGeom>
          <a:solidFill>
            <a:srgbClr val="FFFFFF">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矩形 4"/>
          <p:cNvSpPr/>
          <p:nvPr userDrawn="1"/>
        </p:nvSpPr>
        <p:spPr>
          <a:xfrm>
            <a:off x="0" y="970991"/>
            <a:ext cx="12192001" cy="588700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日期占位符 1"/>
          <p:cNvSpPr>
            <a:spLocks noGrp="1"/>
          </p:cNvSpPr>
          <p:nvPr>
            <p:ph type="dt" sz="half" idx="10"/>
          </p:nvPr>
        </p:nvSpPr>
        <p:spPr/>
        <p:txBody>
          <a:bodyPr/>
          <a:lstStyle/>
          <a:p>
            <a:fld id="{E406C227-3E6F-4078-BB08-2654D0AE0502}" type="datetimeFigureOut">
              <a:rPr lang="zh-CN" altLang="en-US" smtClean="0"/>
              <a:t>2024/3/13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1427EB-AB73-4860-A1B1-B2B84940B1D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406C227-3E6F-4078-BB08-2654D0AE0502}"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1427EB-AB73-4860-A1B1-B2B84940B1D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0"/>
            <a:ext cx="12191332" cy="6858000"/>
          </a:xfrm>
          <a:prstGeom prst="rect">
            <a:avLst/>
          </a:prstGeom>
        </p:spPr>
      </p:pic>
      <p:sp>
        <p:nvSpPr>
          <p:cNvPr id="9" name="矩形 8"/>
          <p:cNvSpPr/>
          <p:nvPr userDrawn="1"/>
        </p:nvSpPr>
        <p:spPr>
          <a:xfrm>
            <a:off x="162560" y="174611"/>
            <a:ext cx="11866880" cy="65087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130" indent="0" algn="ctr">
              <a:buNone/>
              <a:defRPr>
                <a:solidFill>
                  <a:schemeClr val="tx1">
                    <a:tint val="75000"/>
                  </a:schemeClr>
                </a:solidFill>
              </a:defRPr>
            </a:lvl5pPr>
            <a:lvl6pPr marL="3046730" indent="0" algn="ctr">
              <a:buNone/>
              <a:defRPr>
                <a:solidFill>
                  <a:schemeClr val="tx1">
                    <a:tint val="75000"/>
                  </a:schemeClr>
                </a:solidFill>
              </a:defRPr>
            </a:lvl6pPr>
            <a:lvl7pPr marL="3655695" indent="0" algn="ctr">
              <a:buNone/>
              <a:defRPr>
                <a:solidFill>
                  <a:schemeClr val="tx1">
                    <a:tint val="75000"/>
                  </a:schemeClr>
                </a:solidFill>
              </a:defRPr>
            </a:lvl7pPr>
            <a:lvl8pPr marL="4265295" indent="0" algn="ctr">
              <a:buNone/>
              <a:defRPr>
                <a:solidFill>
                  <a:schemeClr val="tx1">
                    <a:tint val="75000"/>
                  </a:schemeClr>
                </a:solidFill>
              </a:defRPr>
            </a:lvl8pPr>
            <a:lvl9pPr marL="487489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6" y="6356746"/>
            <a:ext cx="2845151" cy="365780"/>
          </a:xfrm>
          <a:prstGeom prst="rect">
            <a:avLst/>
          </a:prstGeom>
        </p:spPr>
        <p:txBody>
          <a:bodyPr/>
          <a:lstStyle>
            <a:lvl1pPr>
              <a:defRPr/>
            </a:lvl1pPr>
          </a:lstStyle>
          <a:p>
            <a:pPr>
              <a:defRPr/>
            </a:pPr>
            <a:fld id="{8B4E67A1-5C53-42BD-AB2C-709FEF61F269}" type="datetimeFigureOut">
              <a:rPr lang="zh-CN" altLang="en-US"/>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矢量化运算</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130" indent="0" algn="ctr">
              <a:buNone/>
              <a:defRPr>
                <a:solidFill>
                  <a:schemeClr val="tx1">
                    <a:tint val="75000"/>
                  </a:schemeClr>
                </a:solidFill>
              </a:defRPr>
            </a:lvl5pPr>
            <a:lvl6pPr marL="3046730" indent="0" algn="ctr">
              <a:buNone/>
              <a:defRPr>
                <a:solidFill>
                  <a:schemeClr val="tx1">
                    <a:tint val="75000"/>
                  </a:schemeClr>
                </a:solidFill>
              </a:defRPr>
            </a:lvl6pPr>
            <a:lvl7pPr marL="3655695" indent="0" algn="ctr">
              <a:buNone/>
              <a:defRPr>
                <a:solidFill>
                  <a:schemeClr val="tx1">
                    <a:tint val="75000"/>
                  </a:schemeClr>
                </a:solidFill>
              </a:defRPr>
            </a:lvl7pPr>
            <a:lvl8pPr marL="4265295" indent="0" algn="ctr">
              <a:buNone/>
              <a:defRPr>
                <a:solidFill>
                  <a:schemeClr val="tx1">
                    <a:tint val="75000"/>
                  </a:schemeClr>
                </a:solidFill>
              </a:defRPr>
            </a:lvl8pPr>
            <a:lvl9pPr marL="48742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t>2024/3/13</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DB797-BAB3-479D-818F-E7B811166B8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4716768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Placeholder-Imag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51921"/>
            <a:ext cx="5486400" cy="267662"/>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1"/>
            <a:ext cx="5486400" cy="267662"/>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E406C227-3E6F-4078-BB08-2654D0AE0502}" type="datetimeFigureOut">
              <a:rPr lang="zh-CN" altLang="en-US" smtClean="0"/>
              <a:t>2024/3/13</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CD1427EB-AB73-4860-A1B1-B2B84940B1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92450" y="3105150"/>
            <a:ext cx="6340475" cy="706755"/>
          </a:xfrm>
          <a:prstGeom prst="rect">
            <a:avLst/>
          </a:prstGeom>
          <a:noFill/>
        </p:spPr>
        <p:txBody>
          <a:bodyPr wrap="square" rtlCol="0">
            <a:spAutoFit/>
          </a:bodyPr>
          <a:lstStyle/>
          <a:p>
            <a:pPr algn="ctr"/>
            <a:r>
              <a:rPr sz="4000" spc="300" dirty="0" err="1">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数据合并与</a:t>
            </a:r>
            <a:r>
              <a:rPr lang="zh-CN" altLang="en-US"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数据</a:t>
            </a:r>
            <a:r>
              <a:rPr sz="4000" spc="300" dirty="0" err="1">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转换</a:t>
            </a:r>
            <a:endParaRPr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endParaRPr>
          </a:p>
        </p:txBody>
      </p:sp>
      <p:sp>
        <p:nvSpPr>
          <p:cNvPr id="15" name="矩形 9"/>
          <p:cNvSpPr>
            <a:spLocks noChangeArrowheads="1"/>
          </p:cNvSpPr>
          <p:nvPr/>
        </p:nvSpPr>
        <p:spPr bwMode="auto">
          <a:xfrm>
            <a:off x="3229861" y="4064635"/>
            <a:ext cx="6228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zh-CN" altLang="en-US" sz="4000" spc="300" dirty="0">
                <a:solidFill>
                  <a:schemeClr val="bg1"/>
                </a:solidFill>
                <a:latin typeface="+mn-lt"/>
                <a:ea typeface="+mn-ea"/>
                <a:cs typeface="+mn-ea"/>
                <a:sym typeface="+mn-lt"/>
              </a:rPr>
              <a:t>数据离散化</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1</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9888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mn-lt"/>
              </a:rPr>
              <a:t>数据等宽离散化</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数据等宽离散化</a:t>
            </a:r>
          </a:p>
        </p:txBody>
      </p:sp>
      <p:cxnSp>
        <p:nvCxnSpPr>
          <p:cNvPr id="5" name="直接连接符 4">
            <a:extLst>
              <a:ext uri="{FF2B5EF4-FFF2-40B4-BE49-F238E27FC236}">
                <a16:creationId xmlns:a16="http://schemas.microsoft.com/office/drawing/2014/main" id="{28489860-9925-47D4-842B-7B91A15DBEB6}"/>
              </a:ext>
            </a:extLst>
          </p:cNvPr>
          <p:cNvCxnSpPr>
            <a:cxnSpLocks/>
          </p:cNvCxnSpPr>
          <p:nvPr/>
        </p:nvCxnSpPr>
        <p:spPr>
          <a:xfrm>
            <a:off x="1953192" y="1850910"/>
            <a:ext cx="10048680" cy="0"/>
          </a:xfrm>
          <a:prstGeom prst="line">
            <a:avLst/>
          </a:prstGeom>
          <a:ln>
            <a:solidFill>
              <a:srgbClr val="FFFFFF">
                <a:alpha val="35000"/>
              </a:srgb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1407297F-EB76-4508-B02D-3D7A7C94DCDF}"/>
              </a:ext>
            </a:extLst>
          </p:cNvPr>
          <p:cNvGrpSpPr>
            <a:grpSpLocks/>
          </p:cNvGrpSpPr>
          <p:nvPr/>
        </p:nvGrpSpPr>
        <p:grpSpPr>
          <a:xfrm>
            <a:off x="1574033" y="1628800"/>
            <a:ext cx="423276" cy="444220"/>
            <a:chOff x="6275392" y="1968240"/>
            <a:chExt cx="444222" cy="444220"/>
          </a:xfrm>
        </p:grpSpPr>
        <p:sp>
          <p:nvSpPr>
            <p:cNvPr id="28" name="椭圆 27">
              <a:extLst>
                <a:ext uri="{FF2B5EF4-FFF2-40B4-BE49-F238E27FC236}">
                  <a16:creationId xmlns:a16="http://schemas.microsoft.com/office/drawing/2014/main" id="{6B17C6B5-8ACA-43B9-880E-6A9B9AB3BCC8}"/>
                </a:ext>
              </a:extLst>
            </p:cNvPr>
            <p:cNvSpPr/>
            <p:nvPr/>
          </p:nvSpPr>
          <p:spPr>
            <a:xfrm>
              <a:off x="6275392" y="1968240"/>
              <a:ext cx="444222" cy="444220"/>
            </a:xfrm>
            <a:prstGeom prst="ellipse">
              <a:avLst/>
            </a:prstGeom>
            <a:solidFill>
              <a:srgbClr val="00B0F0"/>
            </a:solidFill>
            <a:ln w="12700" cap="rnd">
              <a:noFill/>
              <a:prstDash val="solid"/>
              <a:round/>
              <a:headEnd/>
              <a:tailEnd/>
            </a:ln>
            <a:effectLst>
              <a:outerShdw blurRad="254000" dist="127000" algn="ctr" rotWithShape="0">
                <a:srgbClr val="00B0F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9" name="任意多边形 10">
              <a:extLst>
                <a:ext uri="{FF2B5EF4-FFF2-40B4-BE49-F238E27FC236}">
                  <a16:creationId xmlns:a16="http://schemas.microsoft.com/office/drawing/2014/main" id="{94FBB0C8-C12D-4152-B742-1D0E89A0D024}"/>
                </a:ext>
              </a:extLst>
            </p:cNvPr>
            <p:cNvSpPr/>
            <p:nvPr/>
          </p:nvSpPr>
          <p:spPr bwMode="auto">
            <a:xfrm>
              <a:off x="6394723" y="2108507"/>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rgbClr val="FFFFFF"/>
                </a:solidFill>
              </a:endParaRPr>
            </a:p>
          </p:txBody>
        </p:sp>
      </p:grpSp>
      <p:grpSp>
        <p:nvGrpSpPr>
          <p:cNvPr id="36" name="组合 35">
            <a:extLst>
              <a:ext uri="{FF2B5EF4-FFF2-40B4-BE49-F238E27FC236}">
                <a16:creationId xmlns:a16="http://schemas.microsoft.com/office/drawing/2014/main" id="{281C9889-A126-4624-8A42-F655A60AE3D0}"/>
              </a:ext>
            </a:extLst>
          </p:cNvPr>
          <p:cNvGrpSpPr/>
          <p:nvPr/>
        </p:nvGrpSpPr>
        <p:grpSpPr>
          <a:xfrm>
            <a:off x="983432" y="2407300"/>
            <a:ext cx="3317608" cy="3930000"/>
            <a:chOff x="983432" y="2407300"/>
            <a:chExt cx="3317608" cy="3930000"/>
          </a:xfrm>
        </p:grpSpPr>
        <p:sp>
          <p:nvSpPr>
            <p:cNvPr id="27" name="文本框 26">
              <a:extLst>
                <a:ext uri="{FF2B5EF4-FFF2-40B4-BE49-F238E27FC236}">
                  <a16:creationId xmlns:a16="http://schemas.microsoft.com/office/drawing/2014/main" id="{4D2CD424-ACB0-4EBA-A8E3-06C94F6A10C8}"/>
                </a:ext>
              </a:extLst>
            </p:cNvPr>
            <p:cNvSpPr txBox="1"/>
            <p:nvPr/>
          </p:nvSpPr>
          <p:spPr>
            <a:xfrm>
              <a:off x="983432" y="2492896"/>
              <a:ext cx="1232832" cy="1015663"/>
            </a:xfrm>
            <a:prstGeom prst="rect">
              <a:avLst/>
            </a:prstGeom>
            <a:noFill/>
          </p:spPr>
          <p:txBody>
            <a:bodyPr wrap="square">
              <a:spAutoFit/>
            </a:bodyPr>
            <a:lstStyle/>
            <a:p>
              <a:pPr algn="ctr"/>
              <a:r>
                <a:rPr lang="en-US" altLang="zh-CN" sz="6000" b="1" dirty="0">
                  <a:solidFill>
                    <a:srgbClr val="72767B"/>
                  </a:solidFill>
                </a:rPr>
                <a:t>01</a:t>
              </a:r>
            </a:p>
          </p:txBody>
        </p:sp>
        <p:sp>
          <p:nvSpPr>
            <p:cNvPr id="24" name="圆角矩形 1">
              <a:extLst>
                <a:ext uri="{FF2B5EF4-FFF2-40B4-BE49-F238E27FC236}">
                  <a16:creationId xmlns:a16="http://schemas.microsoft.com/office/drawing/2014/main" id="{7C71B40F-04CB-4C81-A5AB-B01177919AA9}"/>
                </a:ext>
              </a:extLst>
            </p:cNvPr>
            <p:cNvSpPr/>
            <p:nvPr/>
          </p:nvSpPr>
          <p:spPr>
            <a:xfrm>
              <a:off x="983434" y="2407300"/>
              <a:ext cx="3317606" cy="3930000"/>
            </a:xfrm>
            <a:prstGeom prst="roundRect">
              <a:avLst>
                <a:gd name="adj" fmla="val 4569"/>
              </a:avLst>
            </a:prstGeom>
            <a:solidFill>
              <a:schemeClr val="tx1">
                <a:lumMod val="50000"/>
                <a:lumOff val="50000"/>
                <a:alpha val="33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800" b="1" dirty="0">
                <a:solidFill>
                  <a:schemeClr val="accent1"/>
                </a:solidFill>
              </a:endParaRPr>
            </a:p>
          </p:txBody>
        </p:sp>
        <p:sp>
          <p:nvSpPr>
            <p:cNvPr id="26" name="文本框 25">
              <a:extLst>
                <a:ext uri="{FF2B5EF4-FFF2-40B4-BE49-F238E27FC236}">
                  <a16:creationId xmlns:a16="http://schemas.microsoft.com/office/drawing/2014/main" id="{A08166FA-7594-473D-97CB-6396DF51DA81}"/>
                </a:ext>
              </a:extLst>
            </p:cNvPr>
            <p:cNvSpPr txBox="1"/>
            <p:nvPr/>
          </p:nvSpPr>
          <p:spPr>
            <a:xfrm>
              <a:off x="1228604" y="2820684"/>
              <a:ext cx="661115" cy="338554"/>
            </a:xfrm>
            <a:prstGeom prst="rect">
              <a:avLst/>
            </a:prstGeom>
            <a:noFill/>
          </p:spPr>
          <p:txBody>
            <a:bodyPr wrap="square" rtlCol="0">
              <a:spAutoFit/>
            </a:bodyPr>
            <a:lstStyle/>
            <a:p>
              <a:pPr algn="dist"/>
              <a:r>
                <a:rPr lang="en-US" altLang="zh-CN" sz="1600" b="1">
                  <a:solidFill>
                    <a:schemeClr val="bg1"/>
                  </a:solidFill>
                </a:rPr>
                <a:t>ONE</a:t>
              </a:r>
              <a:endParaRPr lang="en-US" altLang="zh-CN" sz="1600" b="1" dirty="0">
                <a:solidFill>
                  <a:schemeClr val="bg1"/>
                </a:solidFill>
              </a:endParaRPr>
            </a:p>
          </p:txBody>
        </p:sp>
      </p:grpSp>
      <p:grpSp>
        <p:nvGrpSpPr>
          <p:cNvPr id="40" name="组合 39">
            <a:extLst>
              <a:ext uri="{FF2B5EF4-FFF2-40B4-BE49-F238E27FC236}">
                <a16:creationId xmlns:a16="http://schemas.microsoft.com/office/drawing/2014/main" id="{F35AFAA2-DA8C-4CAB-A9C4-9B810706AEC6}"/>
              </a:ext>
            </a:extLst>
          </p:cNvPr>
          <p:cNvGrpSpPr/>
          <p:nvPr/>
        </p:nvGrpSpPr>
        <p:grpSpPr>
          <a:xfrm>
            <a:off x="4439816" y="1628800"/>
            <a:ext cx="3318925" cy="4708500"/>
            <a:chOff x="4439816" y="1628800"/>
            <a:chExt cx="3318925" cy="4708500"/>
          </a:xfrm>
        </p:grpSpPr>
        <p:grpSp>
          <p:nvGrpSpPr>
            <p:cNvPr id="37" name="Group 7">
              <a:extLst>
                <a:ext uri="{FF2B5EF4-FFF2-40B4-BE49-F238E27FC236}">
                  <a16:creationId xmlns:a16="http://schemas.microsoft.com/office/drawing/2014/main" id="{469B2920-CFF0-403C-A171-051691118C0B}"/>
                </a:ext>
              </a:extLst>
            </p:cNvPr>
            <p:cNvGrpSpPr>
              <a:grpSpLocks/>
            </p:cNvGrpSpPr>
            <p:nvPr/>
          </p:nvGrpSpPr>
          <p:grpSpPr>
            <a:xfrm>
              <a:off x="5026221" y="1628800"/>
              <a:ext cx="423276" cy="444220"/>
              <a:chOff x="7268009" y="527460"/>
              <a:chExt cx="444222" cy="444220"/>
            </a:xfrm>
          </p:grpSpPr>
          <p:sp>
            <p:nvSpPr>
              <p:cNvPr id="38" name="椭圆 37">
                <a:extLst>
                  <a:ext uri="{FF2B5EF4-FFF2-40B4-BE49-F238E27FC236}">
                    <a16:creationId xmlns:a16="http://schemas.microsoft.com/office/drawing/2014/main" id="{FCAB7DAF-BF93-445D-83F5-9DED2FA7DD20}"/>
                  </a:ext>
                </a:extLst>
              </p:cNvPr>
              <p:cNvSpPr/>
              <p:nvPr/>
            </p:nvSpPr>
            <p:spPr>
              <a:xfrm>
                <a:off x="7268009" y="527460"/>
                <a:ext cx="444222" cy="444220"/>
              </a:xfrm>
              <a:prstGeom prst="ellipse">
                <a:avLst/>
              </a:prstGeom>
              <a:solidFill>
                <a:srgbClr val="00B0F0"/>
              </a:solidFill>
              <a:ln w="12700" cap="rnd">
                <a:noFill/>
                <a:prstDash val="solid"/>
                <a:round/>
                <a:headEnd/>
                <a:tailEnd/>
              </a:ln>
              <a:effectLst>
                <a:outerShdw blurRad="254000" dist="127000" algn="ctr" rotWithShape="0">
                  <a:srgbClr val="00B0F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9" name="任意多边形 4">
                <a:extLst>
                  <a:ext uri="{FF2B5EF4-FFF2-40B4-BE49-F238E27FC236}">
                    <a16:creationId xmlns:a16="http://schemas.microsoft.com/office/drawing/2014/main" id="{5B76FB23-CB72-4D35-9CF9-F1761FB7C5E4}"/>
                  </a:ext>
                </a:extLst>
              </p:cNvPr>
              <p:cNvSpPr/>
              <p:nvPr/>
            </p:nvSpPr>
            <p:spPr bwMode="auto">
              <a:xfrm>
                <a:off x="7387366" y="646789"/>
                <a:ext cx="205507" cy="205561"/>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solidFill>
                <a:srgbClr val="FFFFFF"/>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FFFFFF"/>
                  </a:solidFill>
                </a:endParaRPr>
              </a:p>
            </p:txBody>
          </p:sp>
        </p:grpSp>
        <p:sp>
          <p:nvSpPr>
            <p:cNvPr id="21" name="文本框 20">
              <a:extLst>
                <a:ext uri="{FF2B5EF4-FFF2-40B4-BE49-F238E27FC236}">
                  <a16:creationId xmlns:a16="http://schemas.microsoft.com/office/drawing/2014/main" id="{4007FA0B-0D76-4290-A586-4B589B8EC68D}"/>
                </a:ext>
              </a:extLst>
            </p:cNvPr>
            <p:cNvSpPr txBox="1"/>
            <p:nvPr/>
          </p:nvSpPr>
          <p:spPr>
            <a:xfrm>
              <a:off x="4439816" y="2463079"/>
              <a:ext cx="1232832" cy="1015663"/>
            </a:xfrm>
            <a:prstGeom prst="rect">
              <a:avLst/>
            </a:prstGeom>
            <a:noFill/>
          </p:spPr>
          <p:txBody>
            <a:bodyPr wrap="square">
              <a:spAutoFit/>
            </a:bodyPr>
            <a:lstStyle/>
            <a:p>
              <a:pPr algn="ctr"/>
              <a:r>
                <a:rPr lang="en-US" altLang="zh-CN" sz="6000" b="1" dirty="0">
                  <a:solidFill>
                    <a:srgbClr val="787B7F"/>
                  </a:solidFill>
                </a:rPr>
                <a:t>02</a:t>
              </a:r>
            </a:p>
          </p:txBody>
        </p:sp>
        <p:sp>
          <p:nvSpPr>
            <p:cNvPr id="18" name="圆角矩形 16">
              <a:extLst>
                <a:ext uri="{FF2B5EF4-FFF2-40B4-BE49-F238E27FC236}">
                  <a16:creationId xmlns:a16="http://schemas.microsoft.com/office/drawing/2014/main" id="{B1C54733-A850-490F-BA0C-1604DA68749E}"/>
                </a:ext>
              </a:extLst>
            </p:cNvPr>
            <p:cNvSpPr/>
            <p:nvPr/>
          </p:nvSpPr>
          <p:spPr>
            <a:xfrm>
              <a:off x="4441133" y="2407300"/>
              <a:ext cx="3317608" cy="3930000"/>
            </a:xfrm>
            <a:prstGeom prst="roundRect">
              <a:avLst>
                <a:gd name="adj" fmla="val 4569"/>
              </a:avLst>
            </a:prstGeom>
            <a:solidFill>
              <a:schemeClr val="tx1">
                <a:lumMod val="50000"/>
                <a:lumOff val="50000"/>
                <a:alpha val="43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800" b="1" dirty="0">
                <a:solidFill>
                  <a:schemeClr val="accent1"/>
                </a:solidFill>
              </a:endParaRPr>
            </a:p>
          </p:txBody>
        </p:sp>
        <p:sp>
          <p:nvSpPr>
            <p:cNvPr id="20" name="文本框 19">
              <a:extLst>
                <a:ext uri="{FF2B5EF4-FFF2-40B4-BE49-F238E27FC236}">
                  <a16:creationId xmlns:a16="http://schemas.microsoft.com/office/drawing/2014/main" id="{CD74DCB3-C66C-4A92-87D1-D0D22790E670}"/>
                </a:ext>
              </a:extLst>
            </p:cNvPr>
            <p:cNvSpPr txBox="1"/>
            <p:nvPr/>
          </p:nvSpPr>
          <p:spPr>
            <a:xfrm>
              <a:off x="4716120" y="2808961"/>
              <a:ext cx="659800" cy="338554"/>
            </a:xfrm>
            <a:prstGeom prst="rect">
              <a:avLst/>
            </a:prstGeom>
            <a:noFill/>
          </p:spPr>
          <p:txBody>
            <a:bodyPr wrap="square" rtlCol="0">
              <a:spAutoFit/>
            </a:bodyPr>
            <a:lstStyle/>
            <a:p>
              <a:pPr algn="dist"/>
              <a:r>
                <a:rPr lang="en-US" altLang="zh-CN" sz="1600" b="1">
                  <a:solidFill>
                    <a:schemeClr val="bg1"/>
                  </a:solidFill>
                </a:rPr>
                <a:t>TWO</a:t>
              </a:r>
              <a:endParaRPr lang="en-US" altLang="zh-CN" sz="1600" b="1" dirty="0">
                <a:solidFill>
                  <a:schemeClr val="bg1"/>
                </a:solidFill>
              </a:endParaRPr>
            </a:p>
          </p:txBody>
        </p:sp>
      </p:grpSp>
      <p:grpSp>
        <p:nvGrpSpPr>
          <p:cNvPr id="41" name="组合 40">
            <a:extLst>
              <a:ext uri="{FF2B5EF4-FFF2-40B4-BE49-F238E27FC236}">
                <a16:creationId xmlns:a16="http://schemas.microsoft.com/office/drawing/2014/main" id="{2D9D6B69-43D9-4F48-9C70-9863B8ABF018}"/>
              </a:ext>
            </a:extLst>
          </p:cNvPr>
          <p:cNvGrpSpPr/>
          <p:nvPr/>
        </p:nvGrpSpPr>
        <p:grpSpPr>
          <a:xfrm>
            <a:off x="7891790" y="1628800"/>
            <a:ext cx="3317608" cy="4708500"/>
            <a:chOff x="7891790" y="1628800"/>
            <a:chExt cx="3317608" cy="4708500"/>
          </a:xfrm>
        </p:grpSpPr>
        <p:grpSp>
          <p:nvGrpSpPr>
            <p:cNvPr id="10" name="组合 9">
              <a:extLst>
                <a:ext uri="{FF2B5EF4-FFF2-40B4-BE49-F238E27FC236}">
                  <a16:creationId xmlns:a16="http://schemas.microsoft.com/office/drawing/2014/main" id="{0395C361-9CA2-4A94-89C4-2090042A87AB}"/>
                </a:ext>
              </a:extLst>
            </p:cNvPr>
            <p:cNvGrpSpPr>
              <a:grpSpLocks/>
            </p:cNvGrpSpPr>
            <p:nvPr/>
          </p:nvGrpSpPr>
          <p:grpSpPr>
            <a:xfrm>
              <a:off x="8478409" y="1628800"/>
              <a:ext cx="423276" cy="444220"/>
              <a:chOff x="5472389" y="1968240"/>
              <a:chExt cx="444222" cy="444220"/>
            </a:xfrm>
          </p:grpSpPr>
          <p:sp>
            <p:nvSpPr>
              <p:cNvPr id="16" name="椭圆 15">
                <a:extLst>
                  <a:ext uri="{FF2B5EF4-FFF2-40B4-BE49-F238E27FC236}">
                    <a16:creationId xmlns:a16="http://schemas.microsoft.com/office/drawing/2014/main" id="{EF3F84A1-2AFB-441D-8636-211B2716CAC8}"/>
                  </a:ext>
                </a:extLst>
              </p:cNvPr>
              <p:cNvSpPr/>
              <p:nvPr/>
            </p:nvSpPr>
            <p:spPr>
              <a:xfrm>
                <a:off x="5472389" y="1968240"/>
                <a:ext cx="444222" cy="444220"/>
              </a:xfrm>
              <a:prstGeom prst="ellipse">
                <a:avLst/>
              </a:prstGeom>
              <a:solidFill>
                <a:srgbClr val="00B0F0"/>
              </a:solidFill>
              <a:ln w="12700" cap="rnd">
                <a:noFill/>
                <a:prstDash val="solid"/>
                <a:round/>
                <a:headEnd/>
                <a:tailEnd/>
              </a:ln>
              <a:effectLst>
                <a:outerShdw blurRad="254000" dist="127000" algn="ctr" rotWithShape="0">
                  <a:srgbClr val="00B0F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7" name="任意多边形 7">
                <a:extLst>
                  <a:ext uri="{FF2B5EF4-FFF2-40B4-BE49-F238E27FC236}">
                    <a16:creationId xmlns:a16="http://schemas.microsoft.com/office/drawing/2014/main" id="{D3C284A7-73A1-40C9-A85F-7B3400BD87B4}"/>
                  </a:ext>
                </a:extLst>
              </p:cNvPr>
              <p:cNvSpPr/>
              <p:nvPr/>
            </p:nvSpPr>
            <p:spPr bwMode="auto">
              <a:xfrm>
                <a:off x="5591720" y="2096747"/>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rgbClr val="FFFFFF"/>
                  </a:solidFill>
                </a:endParaRPr>
              </a:p>
            </p:txBody>
          </p:sp>
        </p:grpSp>
        <p:sp>
          <p:nvSpPr>
            <p:cNvPr id="15" name="文本框 14">
              <a:extLst>
                <a:ext uri="{FF2B5EF4-FFF2-40B4-BE49-F238E27FC236}">
                  <a16:creationId xmlns:a16="http://schemas.microsoft.com/office/drawing/2014/main" id="{920557C0-DBA7-49D3-BBAF-FCB78539F139}"/>
                </a:ext>
              </a:extLst>
            </p:cNvPr>
            <p:cNvSpPr txBox="1"/>
            <p:nvPr/>
          </p:nvSpPr>
          <p:spPr>
            <a:xfrm>
              <a:off x="7968208" y="2420888"/>
              <a:ext cx="1232832" cy="1015663"/>
            </a:xfrm>
            <a:prstGeom prst="rect">
              <a:avLst/>
            </a:prstGeom>
            <a:noFill/>
          </p:spPr>
          <p:txBody>
            <a:bodyPr wrap="square">
              <a:spAutoFit/>
            </a:bodyPr>
            <a:lstStyle/>
            <a:p>
              <a:pPr algn="ctr"/>
              <a:r>
                <a:rPr lang="en-US" altLang="zh-CN" sz="6000" b="1" dirty="0">
                  <a:solidFill>
                    <a:schemeClr val="accent3">
                      <a:alpha val="50000"/>
                    </a:schemeClr>
                  </a:solidFill>
                </a:rPr>
                <a:t>03</a:t>
              </a:r>
            </a:p>
          </p:txBody>
        </p:sp>
        <p:sp>
          <p:nvSpPr>
            <p:cNvPr id="12" name="圆角矩形 21">
              <a:extLst>
                <a:ext uri="{FF2B5EF4-FFF2-40B4-BE49-F238E27FC236}">
                  <a16:creationId xmlns:a16="http://schemas.microsoft.com/office/drawing/2014/main" id="{D0305EED-3607-4BA7-B1F8-D499580E7DED}"/>
                </a:ext>
              </a:extLst>
            </p:cNvPr>
            <p:cNvSpPr/>
            <p:nvPr/>
          </p:nvSpPr>
          <p:spPr>
            <a:xfrm>
              <a:off x="7891790" y="2407300"/>
              <a:ext cx="3317608" cy="3930000"/>
            </a:xfrm>
            <a:prstGeom prst="roundRect">
              <a:avLst>
                <a:gd name="adj" fmla="val 4569"/>
              </a:avLst>
            </a:prstGeom>
            <a:solidFill>
              <a:schemeClr val="tx1">
                <a:lumMod val="50000"/>
                <a:lumOff val="50000"/>
                <a:alpha val="43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800" b="1" dirty="0">
                <a:solidFill>
                  <a:schemeClr val="accent1"/>
                </a:solidFill>
              </a:endParaRPr>
            </a:p>
          </p:txBody>
        </p:sp>
        <p:sp>
          <p:nvSpPr>
            <p:cNvPr id="14" name="文本框 13">
              <a:extLst>
                <a:ext uri="{FF2B5EF4-FFF2-40B4-BE49-F238E27FC236}">
                  <a16:creationId xmlns:a16="http://schemas.microsoft.com/office/drawing/2014/main" id="{AB9134CB-783B-441A-85AD-22F9671AA496}"/>
                </a:ext>
              </a:extLst>
            </p:cNvPr>
            <p:cNvSpPr txBox="1"/>
            <p:nvPr/>
          </p:nvSpPr>
          <p:spPr>
            <a:xfrm>
              <a:off x="8166777" y="2808961"/>
              <a:ext cx="2123774" cy="338554"/>
            </a:xfrm>
            <a:prstGeom prst="rect">
              <a:avLst/>
            </a:prstGeom>
            <a:noFill/>
          </p:spPr>
          <p:txBody>
            <a:bodyPr wrap="square" rtlCol="0">
              <a:spAutoFit/>
            </a:bodyPr>
            <a:lstStyle/>
            <a:p>
              <a:r>
                <a:rPr lang="en-US" altLang="zh-CN" sz="1600" b="1">
                  <a:solidFill>
                    <a:schemeClr val="bg1"/>
                  </a:solidFill>
                </a:rPr>
                <a:t>THREE</a:t>
              </a:r>
              <a:endParaRPr lang="en-US" altLang="zh-CN" sz="1600" b="1" dirty="0">
                <a:solidFill>
                  <a:schemeClr val="bg1"/>
                </a:solidFill>
              </a:endParaRPr>
            </a:p>
          </p:txBody>
        </p:sp>
      </p:grpSp>
      <p:sp>
        <p:nvSpPr>
          <p:cNvPr id="31" name="文本框 30">
            <a:extLst>
              <a:ext uri="{FF2B5EF4-FFF2-40B4-BE49-F238E27FC236}">
                <a16:creationId xmlns:a16="http://schemas.microsoft.com/office/drawing/2014/main" id="{40630FA8-A304-485A-9DF1-C347F405048E}"/>
              </a:ext>
            </a:extLst>
          </p:cNvPr>
          <p:cNvSpPr txBox="1"/>
          <p:nvPr/>
        </p:nvSpPr>
        <p:spPr>
          <a:xfrm>
            <a:off x="983432" y="3573016"/>
            <a:ext cx="3312368" cy="2120902"/>
          </a:xfrm>
          <a:prstGeom prst="rect">
            <a:avLst/>
          </a:prstGeom>
          <a:noFill/>
        </p:spPr>
        <p:txBody>
          <a:bodyPr wrap="square">
            <a:spAutoFit/>
          </a:bodyPr>
          <a:lstStyle/>
          <a:p>
            <a:pPr marL="0" marR="0" lvl="0" indent="504190" algn="just" defTabSz="914400" rtl="0" eaLnBrk="1" fontAlgn="auto" latinLnBrk="1" hangingPunct="0">
              <a:lnSpc>
                <a:spcPct val="150000"/>
              </a:lnSpc>
              <a:spcBef>
                <a:spcPct val="0"/>
              </a:spcBef>
              <a:spcAft>
                <a:spcPct val="0"/>
              </a:spcAft>
              <a:buClr>
                <a:srgbClr val="032089"/>
              </a:buClr>
              <a:buSzTx/>
              <a:buFontTx/>
              <a:buNone/>
              <a:tabLst/>
              <a:defRPr/>
            </a:pPr>
            <a:r>
              <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ea"/>
              </a:rPr>
              <a:t>数据分析和统计的预处理阶段，经常的会碰到年龄、消费等连续型数值，我们希望将数值进行</a:t>
            </a:r>
            <a:r>
              <a:rPr kumimoji="0" lang="zh-CN" altLang="en-US" b="0" i="0" u="none" strike="noStrike" kern="1200" cap="none" spc="0" normalizeH="0" baseline="0" noProof="0">
                <a:ln>
                  <a:noFill/>
                </a:ln>
                <a:solidFill>
                  <a:srgbClr val="00B0F0"/>
                </a:solidFill>
                <a:effectLst/>
                <a:uLnTx/>
                <a:uFillTx/>
                <a:latin typeface="微软雅黑" panose="020B0503020204020204" pitchFamily="34" charset="-122"/>
                <a:ea typeface="微软雅黑" panose="020B0503020204020204" pitchFamily="34" charset="-122"/>
                <a:cs typeface="+mn-ea"/>
                <a:sym typeface="+mn-ea"/>
              </a:rPr>
              <a:t>离散化分段统计</a:t>
            </a:r>
            <a:r>
              <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ea"/>
              </a:rPr>
              <a:t>，提高数据区分度。</a:t>
            </a:r>
            <a:endPar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3" name="文本框 32">
            <a:extLst>
              <a:ext uri="{FF2B5EF4-FFF2-40B4-BE49-F238E27FC236}">
                <a16:creationId xmlns:a16="http://schemas.microsoft.com/office/drawing/2014/main" id="{C500B20C-2E9C-4896-BC9D-73E5AF88B549}"/>
              </a:ext>
            </a:extLst>
          </p:cNvPr>
          <p:cNvSpPr txBox="1"/>
          <p:nvPr/>
        </p:nvSpPr>
        <p:spPr>
          <a:xfrm>
            <a:off x="4511824" y="3573016"/>
            <a:ext cx="3168352" cy="2536400"/>
          </a:xfrm>
          <a:prstGeom prst="rect">
            <a:avLst/>
          </a:prstGeom>
          <a:noFill/>
        </p:spPr>
        <p:txBody>
          <a:bodyPr wrap="square">
            <a:spAutoFit/>
          </a:bodyPr>
          <a:lstStyle/>
          <a:p>
            <a:pPr marL="0" marR="0" lvl="0" indent="504190" algn="just" defTabSz="914400" rtl="0" eaLnBrk="1" fontAlgn="auto" latinLnBrk="1" hangingPunct="0">
              <a:lnSpc>
                <a:spcPct val="150000"/>
              </a:lnSpc>
              <a:spcBef>
                <a:spcPct val="0"/>
              </a:spcBef>
              <a:spcAft>
                <a:spcPct val="0"/>
              </a:spcAft>
              <a:buClr>
                <a:srgbClr val="032089"/>
              </a:buClr>
              <a:buSzTx/>
              <a:buFontTx/>
              <a:buNone/>
              <a:tabLst/>
              <a:defRPr/>
            </a:pPr>
            <a:r>
              <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ea"/>
              </a:rPr>
              <a:t>连续特征的离散化就是在数据的取值范围内设定若干个离散的划分点，将</a:t>
            </a:r>
            <a:r>
              <a:rPr kumimoji="0" lang="zh-CN" altLang="en-US" b="0" i="0" u="none" strike="noStrike" kern="1200" cap="none" spc="0" normalizeH="0" baseline="0" noProof="0">
                <a:ln>
                  <a:noFill/>
                </a:ln>
                <a:solidFill>
                  <a:srgbClr val="00B0F0"/>
                </a:solidFill>
                <a:effectLst/>
                <a:uLnTx/>
                <a:uFillTx/>
                <a:latin typeface="微软雅黑" panose="020B0503020204020204" pitchFamily="34" charset="-122"/>
                <a:ea typeface="微软雅黑" panose="020B0503020204020204" pitchFamily="34" charset="-122"/>
                <a:cs typeface="+mn-ea"/>
                <a:sym typeface="+mn-ea"/>
              </a:rPr>
              <a:t>取值范围划分为一些离散化的区间</a:t>
            </a:r>
            <a:r>
              <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ea"/>
              </a:rPr>
              <a:t>，最后用不同的符号或整数值代表落在每个子区间中的数据值。</a:t>
            </a:r>
            <a:endPar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ea"/>
            </a:endParaRPr>
          </a:p>
        </p:txBody>
      </p:sp>
      <p:sp>
        <p:nvSpPr>
          <p:cNvPr id="35" name="文本框 34">
            <a:extLst>
              <a:ext uri="{FF2B5EF4-FFF2-40B4-BE49-F238E27FC236}">
                <a16:creationId xmlns:a16="http://schemas.microsoft.com/office/drawing/2014/main" id="{9A31209B-3C7E-4C57-9E71-B929767B1A22}"/>
              </a:ext>
            </a:extLst>
          </p:cNvPr>
          <p:cNvSpPr txBox="1"/>
          <p:nvPr/>
        </p:nvSpPr>
        <p:spPr>
          <a:xfrm>
            <a:off x="8112224" y="3645024"/>
            <a:ext cx="2808312" cy="2120902"/>
          </a:xfrm>
          <a:prstGeom prst="rect">
            <a:avLst/>
          </a:prstGeom>
          <a:noFill/>
        </p:spPr>
        <p:txBody>
          <a:bodyPr wrap="square">
            <a:spAutoFit/>
          </a:bodyPr>
          <a:lstStyle/>
          <a:p>
            <a:pPr marL="0" marR="0" lvl="0" indent="504190" algn="just" defTabSz="914400" rtl="0" eaLnBrk="1" fontAlgn="auto" latinLnBrk="1" hangingPunct="0">
              <a:lnSpc>
                <a:spcPct val="150000"/>
              </a:lnSpc>
              <a:spcBef>
                <a:spcPct val="0"/>
              </a:spcBef>
              <a:spcAft>
                <a:spcPct val="0"/>
              </a:spcAft>
              <a:buClr>
                <a:srgbClr val="032089"/>
              </a:buClr>
              <a:buSzTx/>
              <a:buFontTx/>
              <a:buNone/>
              <a:tabLst/>
              <a:defRPr/>
            </a:pPr>
            <a:r>
              <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ea"/>
              </a:rPr>
              <a:t>等宽离散化指</a:t>
            </a:r>
            <a:r>
              <a:rPr kumimoji="0" lang="zh-CN" altLang="en-US" b="0" i="0" u="none" strike="noStrike" kern="1200" cap="none" spc="0" normalizeH="0" baseline="0" noProof="0">
                <a:ln>
                  <a:noFill/>
                </a:ln>
                <a:solidFill>
                  <a:srgbClr val="00B0F0"/>
                </a:solidFill>
                <a:effectLst/>
                <a:uLnTx/>
                <a:uFillTx/>
                <a:latin typeface="微软雅黑" panose="020B0503020204020204" pitchFamily="34" charset="-122"/>
                <a:ea typeface="微软雅黑" panose="020B0503020204020204" pitchFamily="34" charset="-122"/>
                <a:cs typeface="+mn-ea"/>
                <a:sym typeface="+mn-ea"/>
              </a:rPr>
              <a:t>将数据的值域分成具有相同宽度的区间，区间的个数由数据本身的特点决定或者用户指定。</a:t>
            </a:r>
            <a:endParaRPr kumimoji="0" lang="zh-CN" altLang="en-US"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ea"/>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ppt_x"/>
                                          </p:val>
                                        </p:tav>
                                        <p:tav tm="100000">
                                          <p:val>
                                            <p:strVal val="#ppt_x"/>
                                          </p:val>
                                        </p:tav>
                                      </p:tavLst>
                                    </p:anim>
                                    <p:anim calcmode="lin" valueType="num">
                                      <p:cBhvr additive="base">
                                        <p:cTn id="1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数据等宽离散化</a:t>
            </a:r>
          </a:p>
        </p:txBody>
      </p:sp>
      <p:sp>
        <p:nvSpPr>
          <p:cNvPr id="3" name="文本框 2"/>
          <p:cNvSpPr txBox="1"/>
          <p:nvPr/>
        </p:nvSpPr>
        <p:spPr>
          <a:xfrm>
            <a:off x="1058228" y="1146810"/>
            <a:ext cx="10075545" cy="553085"/>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数据等宽离散化使用cut函数对数据进行离散化处理。</a:t>
            </a:r>
          </a:p>
        </p:txBody>
      </p:sp>
      <p:sp>
        <p:nvSpPr>
          <p:cNvPr id="4" name="文本框 3"/>
          <p:cNvSpPr txBox="1"/>
          <p:nvPr/>
        </p:nvSpPr>
        <p:spPr>
          <a:xfrm>
            <a:off x="1058228" y="1784350"/>
            <a:ext cx="10075545" cy="1014730"/>
          </a:xfrm>
          <a:prstGeom prst="rect">
            <a:avLst/>
          </a:prstGeom>
          <a:noFill/>
          <a:ln w="12700" cmpd="sng">
            <a:solidFill>
              <a:schemeClr val="bg1"/>
            </a:solidFill>
            <a:prstDash val="solid"/>
          </a:ln>
        </p:spPr>
        <p:txBody>
          <a:bodyPr wrap="square" rtlCol="0">
            <a:spAutoFit/>
          </a:bodyPr>
          <a:lstStyle/>
          <a:p>
            <a:pPr marL="0" indent="504190" algn="l" eaLnBrk="1" fontAlgn="auto" latinLnBrk="1" hangingPunct="0">
              <a:lnSpc>
                <a:spcPct val="150000"/>
              </a:lnSpc>
              <a:buClr>
                <a:srgbClr val="032089"/>
              </a:buClr>
              <a:defRPr/>
            </a:pPr>
            <a:r>
              <a:rPr lang="zh-CN" altLang="en-US" sz="2000" dirty="0">
                <a:solidFill>
                  <a:srgbClr val="00B0F0"/>
                </a:solidFill>
                <a:latin typeface="微软雅黑" panose="020B0503020204020204" pitchFamily="34" charset="-122"/>
                <a:ea typeface="微软雅黑" panose="020B0503020204020204" pitchFamily="34" charset="-122"/>
                <a:cs typeface="+mn-ea"/>
                <a:sym typeface="+mn-ea"/>
              </a:rPr>
              <a:t>cut(x, bins, right=True, labels=None, retbins=False, precision=3, include_lowest=False)</a:t>
            </a:r>
          </a:p>
        </p:txBody>
      </p:sp>
      <p:sp>
        <p:nvSpPr>
          <p:cNvPr id="12" name="Rectangle 69"/>
          <p:cNvSpPr>
            <a:spLocks noChangeArrowheads="1"/>
          </p:cNvSpPr>
          <p:nvPr/>
        </p:nvSpPr>
        <p:spPr bwMode="auto">
          <a:xfrm>
            <a:off x="3236049" y="2913820"/>
            <a:ext cx="5719903"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latinLnBrk="0" hangingPunct="1">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表</a:t>
            </a:r>
            <a:r>
              <a:rPr lang="en-US" altLang="zh-CN" sz="2000" dirty="0">
                <a:solidFill>
                  <a:schemeClr val="bg1"/>
                </a:solidFill>
                <a:latin typeface="微软雅黑" panose="020B0503020204020204" pitchFamily="34" charset="-122"/>
                <a:ea typeface="微软雅黑" panose="020B0503020204020204" pitchFamily="34" charset="-122"/>
              </a:rPr>
              <a:t>1 cut</a:t>
            </a:r>
            <a:r>
              <a:rPr lang="zh-CN" altLang="en-US" sz="2000" dirty="0">
                <a:solidFill>
                  <a:schemeClr val="bg1"/>
                </a:solidFill>
                <a:latin typeface="微软雅黑" panose="020B0503020204020204" pitchFamily="34" charset="-122"/>
                <a:ea typeface="微软雅黑" panose="020B0503020204020204" pitchFamily="34" charset="-122"/>
              </a:rPr>
              <a:t>函数的参数</a:t>
            </a:r>
          </a:p>
        </p:txBody>
      </p:sp>
      <p:pic>
        <p:nvPicPr>
          <p:cNvPr id="6" name="图片 5">
            <a:extLst>
              <a:ext uri="{FF2B5EF4-FFF2-40B4-BE49-F238E27FC236}">
                <a16:creationId xmlns:a16="http://schemas.microsoft.com/office/drawing/2014/main" id="{6D76E326-E119-0E65-AF87-E1F4C7EC61BC}"/>
              </a:ext>
            </a:extLst>
          </p:cNvPr>
          <p:cNvPicPr>
            <a:picLocks noChangeAspect="1"/>
          </p:cNvPicPr>
          <p:nvPr/>
        </p:nvPicPr>
        <p:blipFill>
          <a:blip r:embed="rId3"/>
          <a:stretch>
            <a:fillRect/>
          </a:stretch>
        </p:blipFill>
        <p:spPr>
          <a:xfrm>
            <a:off x="1073207" y="3490205"/>
            <a:ext cx="10060566" cy="2628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数据等宽离散化</a:t>
            </a:r>
          </a:p>
        </p:txBody>
      </p:sp>
      <p:sp>
        <p:nvSpPr>
          <p:cNvPr id="3" name="文本框 2"/>
          <p:cNvSpPr txBox="1"/>
          <p:nvPr/>
        </p:nvSpPr>
        <p:spPr>
          <a:xfrm>
            <a:off x="1058228" y="1003300"/>
            <a:ext cx="10075545" cy="1938020"/>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rgbClr val="00B0F0"/>
                </a:solidFill>
                <a:latin typeface="微软雅黑" panose="020B0503020204020204" pitchFamily="34" charset="-122"/>
                <a:ea typeface="微软雅黑" panose="020B0503020204020204" pitchFamily="34" charset="-122"/>
                <a:cs typeface="+mn-ea"/>
                <a:sym typeface="+mn-ea"/>
              </a:rPr>
              <a:t>案例1 使用离散化处理方法将一组年龄分段，并统计个年龄段人数。</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年龄列表：[28, 35, 54, 42, 21, 60, 63, 38, 41, 64, 68, 70,18, 17]</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年龄段：18岁以下，18-29岁，30-39岁，40-49岁，50-64岁，64岁以上</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（1）将年龄映射到各年龄段；（2）统计各年龄段人数。</a:t>
            </a:r>
          </a:p>
        </p:txBody>
      </p:sp>
      <p:sp>
        <p:nvSpPr>
          <p:cNvPr id="5" name="Rectangle 1"/>
          <p:cNvSpPr>
            <a:spLocks noChangeArrowheads="1"/>
          </p:cNvSpPr>
          <p:nvPr/>
        </p:nvSpPr>
        <p:spPr bwMode="auto">
          <a:xfrm>
            <a:off x="1682823" y="3045227"/>
            <a:ext cx="8826355" cy="3293209"/>
          </a:xfrm>
          <a:prstGeom prst="rect">
            <a:avLst/>
          </a:prstGeom>
          <a:solidFill>
            <a:srgbClr val="FFFFFF"/>
          </a:solidFill>
          <a:ln w="9525">
            <a:solidFill>
              <a:sysClr val="windowText" lastClr="000000"/>
            </a:solidFill>
            <a:miter lim="800000"/>
          </a:ln>
          <a:effectLst/>
          <a:extLst>
            <a:ext uri="{AF507438-7753-43E0-B8FC-AC1667EBCBE1}">
              <a14:hiddenEffects xmlns:a14="http://schemas.microsoft.com/office/drawing/2010/main">
                <a:effectLst>
                  <a:outerShdw dist="35921" dir="2700000" algn="ctr" rotWithShape="0">
                    <a:srgbClr val="E7E6E6"/>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ds = pd.Series([</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28</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35</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54</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42</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21</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60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63</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38</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41</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64</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68</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70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18</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17</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b =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17</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29</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39</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49</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64</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100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lb =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'18</a:t>
            </a:r>
            <a:r>
              <a:rPr kumimoji="0" lang="zh-CN" altLang="zh-CN" sz="1600" b="1" i="0" u="none" strike="noStrike" cap="none" normalizeH="0" baseline="0" dirty="0">
                <a:ln>
                  <a:noFill/>
                </a:ln>
                <a:solidFill>
                  <a:srgbClr val="008080"/>
                </a:solidFill>
                <a:effectLst/>
                <a:latin typeface="宋体" panose="02010600030101010101" pitchFamily="2" charset="-122"/>
              </a:rPr>
              <a:t>岁以下</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'18-29</a:t>
            </a:r>
            <a:r>
              <a:rPr kumimoji="0" lang="zh-CN" altLang="zh-CN" sz="1600" b="1" i="0" u="none" strike="noStrike" cap="none" normalizeH="0" baseline="0" dirty="0">
                <a:ln>
                  <a:noFill/>
                </a:ln>
                <a:solidFill>
                  <a:srgbClr val="008080"/>
                </a:solidFill>
                <a:effectLst/>
                <a:latin typeface="宋体" panose="02010600030101010101" pitchFamily="2" charset="-122"/>
              </a:rPr>
              <a:t>岁</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'30-39</a:t>
            </a:r>
            <a:r>
              <a:rPr kumimoji="0" lang="zh-CN" altLang="zh-CN" sz="1600" b="1" i="0" u="none" strike="noStrike" cap="none" normalizeH="0" baseline="0" dirty="0">
                <a:ln>
                  <a:noFill/>
                </a:ln>
                <a:solidFill>
                  <a:srgbClr val="008080"/>
                </a:solidFill>
                <a:effectLst/>
                <a:latin typeface="宋体" panose="02010600030101010101" pitchFamily="2" charset="-122"/>
              </a:rPr>
              <a:t>岁</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'40-49</a:t>
            </a:r>
            <a:r>
              <a:rPr kumimoji="0" lang="zh-CN" altLang="zh-CN" sz="1600" b="1" i="0" u="none" strike="noStrike" cap="none" normalizeH="0" baseline="0" dirty="0">
                <a:ln>
                  <a:noFill/>
                </a:ln>
                <a:solidFill>
                  <a:srgbClr val="008080"/>
                </a:solidFill>
                <a:effectLst/>
                <a:latin typeface="宋体" panose="02010600030101010101" pitchFamily="2" charset="-122"/>
              </a:rPr>
              <a:t>岁</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'50-64</a:t>
            </a:r>
            <a:r>
              <a:rPr kumimoji="0" lang="zh-CN" altLang="zh-CN" sz="1600" b="1" i="0" u="none" strike="noStrike" cap="none" normalizeH="0" baseline="0" dirty="0">
                <a:ln>
                  <a:noFill/>
                </a:ln>
                <a:solidFill>
                  <a:srgbClr val="008080"/>
                </a:solidFill>
                <a:effectLst/>
                <a:latin typeface="宋体" panose="02010600030101010101" pitchFamily="2" charset="-122"/>
              </a:rPr>
              <a:t>岁</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'64</a:t>
            </a:r>
            <a:r>
              <a:rPr kumimoji="0" lang="zh-CN" altLang="zh-CN" sz="1600" b="1" i="0" u="none" strike="noStrike" cap="none" normalizeH="0" baseline="0" dirty="0">
                <a:ln>
                  <a:noFill/>
                </a:ln>
                <a:solidFill>
                  <a:srgbClr val="008080"/>
                </a:solidFill>
                <a:effectLst/>
                <a:latin typeface="宋体" panose="02010600030101010101" pitchFamily="2" charset="-122"/>
              </a:rPr>
              <a:t>岁以上</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sz="1600" b="0" i="1" u="none" strike="noStrike" cap="none" normalizeH="0" baseline="0" dirty="0">
                <a:ln>
                  <a:noFill/>
                </a:ln>
                <a:solidFill>
                  <a:srgbClr val="8C8C8C"/>
                </a:solidFill>
                <a:effectLst/>
                <a:latin typeface="宋体" panose="02010600030101010101" pitchFamily="2" charset="-122"/>
              </a:rPr>
              <a:t>年龄分段划分</a:t>
            </a:r>
            <a:br>
              <a:rPr kumimoji="0" lang="zh-CN" altLang="zh-CN" sz="1600" b="0" i="1" u="none" strike="noStrike" cap="none" normalizeH="0" baseline="0" dirty="0">
                <a:ln>
                  <a:noFill/>
                </a:ln>
                <a:solidFill>
                  <a:srgbClr val="8C8C8C"/>
                </a:solidFill>
                <a:effectLst/>
                <a:latin typeface="宋体" panose="02010600030101010101" pitchFamily="2" charset="-122"/>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age_cut = pd.cut(</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x</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=ds, </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bins</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=b, </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labels</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=lb)</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(pd.cut(</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x</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=ds, </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bins</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=b, </a:t>
            </a:r>
            <a:r>
              <a:rPr kumimoji="0" lang="zh-CN" altLang="zh-CN" sz="1600" b="0" i="0" u="none" strike="noStrike" cap="none" normalizeH="0" baseline="0" dirty="0">
                <a:ln>
                  <a:noFill/>
                </a:ln>
                <a:solidFill>
                  <a:srgbClr val="660099"/>
                </a:solidFill>
                <a:effectLst/>
                <a:latin typeface="Arial Unicode MS" panose="020B0604020202020204" pitchFamily="34" charset="-122"/>
                <a:ea typeface="JetBrains Mono"/>
              </a:rPr>
              <a:t>right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False</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sz="1600" b="0" i="1" u="none" strike="noStrike" cap="none" normalizeH="0" baseline="0" dirty="0">
                <a:ln>
                  <a:noFill/>
                </a:ln>
                <a:solidFill>
                  <a:srgbClr val="8C8C8C"/>
                </a:solidFill>
                <a:effectLst/>
                <a:latin typeface="宋体" panose="02010600030101010101" pitchFamily="2" charset="-122"/>
              </a:rPr>
              <a:t>将年龄映射到年龄段</a:t>
            </a:r>
            <a:br>
              <a:rPr kumimoji="0" lang="zh-CN" altLang="zh-CN" sz="1600" b="0" i="1" u="none" strike="noStrike" cap="none" normalizeH="0" baseline="0" dirty="0">
                <a:ln>
                  <a:noFill/>
                </a:ln>
                <a:solidFill>
                  <a:srgbClr val="8C8C8C"/>
                </a:solidFill>
                <a:effectLst/>
                <a:latin typeface="宋体" panose="02010600030101010101" pitchFamily="2" charset="-122"/>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df = pd.DataFrame({</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'age'</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ds.values})</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df[</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'Categories'</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 age_cut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1" i="0" u="none" strike="noStrike" cap="none" normalizeH="0" baseline="0" dirty="0">
                <a:ln>
                  <a:noFill/>
                </a:ln>
                <a:solidFill>
                  <a:srgbClr val="008080"/>
                </a:solidFill>
                <a:effectLst/>
                <a:latin typeface="宋体" panose="02010600030101010101" pitchFamily="2" charset="-122"/>
              </a:rPr>
              <a:t>年龄分段：</a:t>
            </a:r>
            <a:r>
              <a:rPr kumimoji="0" lang="zh-CN" altLang="zh-CN" sz="1600" b="0" i="0" u="none" strike="noStrike" cap="none" normalizeH="0" baseline="0" dirty="0">
                <a:ln>
                  <a:noFill/>
                </a:ln>
                <a:solidFill>
                  <a:srgbClr val="0037A6"/>
                </a:solidFill>
                <a:effectLst/>
                <a:latin typeface="Arial Unicode MS" panose="020B0604020202020204" pitchFamily="34" charset="-122"/>
                <a:ea typeface="JetBrains Mono"/>
              </a:rPr>
              <a:t>\n</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df)</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sz="1600" b="0" i="1" u="none" strike="noStrike" cap="none" normalizeH="0" baseline="0" dirty="0">
                <a:ln>
                  <a:noFill/>
                </a:ln>
                <a:solidFill>
                  <a:srgbClr val="8C8C8C"/>
                </a:solidFill>
                <a:effectLst/>
                <a:latin typeface="宋体" panose="02010600030101010101" pitchFamily="2" charset="-122"/>
              </a:rPr>
              <a:t>统计各年龄段人数</a:t>
            </a:r>
            <a:br>
              <a:rPr kumimoji="0" lang="zh-CN" altLang="zh-CN" sz="1600" b="0" i="1" u="none" strike="noStrike" cap="none" normalizeH="0" baseline="0" dirty="0">
                <a:ln>
                  <a:noFill/>
                </a:ln>
                <a:solidFill>
                  <a:srgbClr val="8C8C8C"/>
                </a:solidFill>
                <a:effectLst/>
                <a:latin typeface="宋体" panose="02010600030101010101" pitchFamily="2" charset="-122"/>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count = pd.value_counts(age_cut)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1" i="0" u="none" strike="noStrike" cap="none" normalizeH="0" baseline="0" dirty="0">
                <a:ln>
                  <a:noFill/>
                </a:ln>
                <a:solidFill>
                  <a:srgbClr val="008080"/>
                </a:solidFill>
                <a:effectLst/>
                <a:latin typeface="宋体" panose="02010600030101010101" pitchFamily="2" charset="-122"/>
              </a:rPr>
              <a:t>各段人数</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037A6"/>
                </a:solidFill>
                <a:effectLst/>
                <a:latin typeface="Arial Unicode MS" panose="020B0604020202020204" pitchFamily="34" charset="-122"/>
                <a:ea typeface="JetBrains Mono"/>
              </a:rPr>
              <a:t>\n</a:t>
            </a:r>
            <a:r>
              <a:rPr kumimoji="0" lang="zh-CN" altLang="zh-CN" sz="1600" b="1" i="0" u="none" strike="noStrike" cap="none" normalizeH="0" baseline="0" dirty="0">
                <a:ln>
                  <a:noFill/>
                </a:ln>
                <a:solidFill>
                  <a:srgbClr val="008080"/>
                </a:solidFill>
                <a:effectLst/>
                <a:latin typeface="Arial Unicode MS" panose="020B0604020202020204" pitchFamily="34" charset="-122"/>
                <a:ea typeface="JetBrains Mono"/>
              </a:rPr>
              <a:t>'</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count)</a:t>
            </a:r>
            <a:endParaRPr kumimoji="0" lang="zh-CN" altLang="zh-CN" sz="1600" b="0" i="0" u="none" strike="noStrike" cap="none" normalizeH="0" baseline="0" dirty="0">
              <a:ln>
                <a:noFill/>
              </a:ln>
              <a:solidFill>
                <a:sysClr val="windowText" lastClr="000000"/>
              </a:solidFill>
              <a:effectLst/>
              <a:latin typeface="Arial" panose="020B0604020202020204" pitchFamily="34" charset="0"/>
            </a:endParaRPr>
          </a:p>
        </p:txBody>
      </p:sp>
      <p:sp>
        <p:nvSpPr>
          <p:cNvPr id="6" name="文本框 5"/>
          <p:cNvSpPr txBox="1"/>
          <p:nvPr/>
        </p:nvSpPr>
        <p:spPr>
          <a:xfrm>
            <a:off x="3860166" y="6338570"/>
            <a:ext cx="4471670" cy="39878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对年龄分段并统计的代码</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500"/>
                                        <p:tgtEl>
                                          <p:spTgt spid="5"/>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strips(down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2</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9888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mn-lt"/>
              </a:rPr>
              <a:t>数据等频离散化</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数据等频离散化</a:t>
            </a:r>
          </a:p>
        </p:txBody>
      </p:sp>
      <p:sp>
        <p:nvSpPr>
          <p:cNvPr id="3" name="文本框 2"/>
          <p:cNvSpPr txBox="1"/>
          <p:nvPr/>
        </p:nvSpPr>
        <p:spPr>
          <a:xfrm>
            <a:off x="1058228" y="1003300"/>
            <a:ext cx="10075545" cy="1476375"/>
          </a:xfrm>
          <a:prstGeom prst="rect">
            <a:avLst/>
          </a:prstGeom>
          <a:noFill/>
        </p:spPr>
        <p:txBody>
          <a:bodyPr wrap="square" rtlCol="0">
            <a:spAutoFit/>
          </a:bodyPr>
          <a:lstStyle/>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将数据的值域按照分位数划分，划分的结果是每个区间的大小基本相同，但不一定完全相同。</a:t>
            </a:r>
          </a:p>
          <a:p>
            <a:pPr marL="0" indent="504190" algn="just" fontAlgn="auto" latinLnBrk="1" hangingPunct="0">
              <a:lnSpc>
                <a:spcPct val="15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函数qcut能对一组数据进行等频切分。</a:t>
            </a:r>
          </a:p>
        </p:txBody>
      </p:sp>
      <p:sp>
        <p:nvSpPr>
          <p:cNvPr id="4" name="文本框 3"/>
          <p:cNvSpPr txBox="1"/>
          <p:nvPr/>
        </p:nvSpPr>
        <p:spPr>
          <a:xfrm>
            <a:off x="1058228" y="2573655"/>
            <a:ext cx="10075545" cy="553085"/>
          </a:xfrm>
          <a:prstGeom prst="rect">
            <a:avLst/>
          </a:prstGeom>
          <a:noFill/>
          <a:ln w="12700" cmpd="sng">
            <a:solidFill>
              <a:schemeClr val="bg1"/>
            </a:solidFill>
            <a:prstDash val="solid"/>
          </a:ln>
        </p:spPr>
        <p:txBody>
          <a:bodyPr wrap="square" rtlCol="0">
            <a:spAutoFit/>
          </a:bodyPr>
          <a:lstStyle/>
          <a:p>
            <a:pPr marL="0" indent="504190" algn="l" eaLnBrk="1" fontAlgn="auto" latinLnBrk="1" hangingPunct="0">
              <a:lnSpc>
                <a:spcPct val="150000"/>
              </a:lnSpc>
              <a:buClr>
                <a:srgbClr val="032089"/>
              </a:buClr>
              <a:defRPr/>
            </a:pPr>
            <a:r>
              <a:rPr lang="zh-CN" altLang="en-US" sz="2000" dirty="0">
                <a:solidFill>
                  <a:srgbClr val="00B0F0"/>
                </a:solidFill>
                <a:latin typeface="微软雅黑" panose="020B0503020204020204" pitchFamily="34" charset="-122"/>
                <a:ea typeface="微软雅黑" panose="020B0503020204020204" pitchFamily="34" charset="-122"/>
                <a:cs typeface="+mn-ea"/>
                <a:sym typeface="+mn-ea"/>
              </a:rPr>
              <a:t>qcut(x, q, labels=None, retbins= False, precision = 3, duplicates = "raise")</a:t>
            </a:r>
          </a:p>
        </p:txBody>
      </p:sp>
      <p:sp>
        <p:nvSpPr>
          <p:cNvPr id="12" name="Rectangle 69"/>
          <p:cNvSpPr>
            <a:spLocks noChangeArrowheads="1"/>
          </p:cNvSpPr>
          <p:nvPr/>
        </p:nvSpPr>
        <p:spPr bwMode="auto">
          <a:xfrm>
            <a:off x="3236049" y="3200840"/>
            <a:ext cx="5719903"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latinLnBrk="0" hangingPunct="1">
              <a:lnSpc>
                <a:spcPct val="150000"/>
              </a:lnSpc>
            </a:pPr>
            <a:r>
              <a:rPr sz="2000" dirty="0">
                <a:solidFill>
                  <a:schemeClr val="bg1"/>
                </a:solidFill>
                <a:latin typeface="微软雅黑" panose="020B0503020204020204" pitchFamily="34" charset="-122"/>
                <a:ea typeface="微软雅黑" panose="020B0503020204020204" pitchFamily="34" charset="-122"/>
              </a:rPr>
              <a:t>表2 qcut函数的参数</a:t>
            </a:r>
          </a:p>
        </p:txBody>
      </p:sp>
      <p:pic>
        <p:nvPicPr>
          <p:cNvPr id="6" name="图片 5">
            <a:extLst>
              <a:ext uri="{FF2B5EF4-FFF2-40B4-BE49-F238E27FC236}">
                <a16:creationId xmlns:a16="http://schemas.microsoft.com/office/drawing/2014/main" id="{FCA7C23A-1DDA-789F-B699-B466AB391591}"/>
              </a:ext>
            </a:extLst>
          </p:cNvPr>
          <p:cNvPicPr>
            <a:picLocks noChangeAspect="1"/>
          </p:cNvPicPr>
          <p:nvPr/>
        </p:nvPicPr>
        <p:blipFill>
          <a:blip r:embed="rId3"/>
          <a:stretch>
            <a:fillRect/>
          </a:stretch>
        </p:blipFill>
        <p:spPr>
          <a:xfrm>
            <a:off x="1054512" y="3861047"/>
            <a:ext cx="10075545" cy="2265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ldLvl="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数据等频离散化</a:t>
            </a:r>
          </a:p>
        </p:txBody>
      </p:sp>
      <p:sp>
        <p:nvSpPr>
          <p:cNvPr id="3" name="文本框 2"/>
          <p:cNvSpPr txBox="1"/>
          <p:nvPr/>
        </p:nvSpPr>
        <p:spPr>
          <a:xfrm>
            <a:off x="1058228" y="859790"/>
            <a:ext cx="10075545" cy="1691640"/>
          </a:xfrm>
          <a:prstGeom prst="rect">
            <a:avLst/>
          </a:prstGeom>
          <a:noFill/>
        </p:spPr>
        <p:txBody>
          <a:bodyPr wrap="square" rtlCol="0">
            <a:spAutoFit/>
          </a:bodyPr>
          <a:lstStyle/>
          <a:p>
            <a:pPr marL="0" indent="504190" algn="just" fontAlgn="auto" latinLnBrk="1" hangingPunct="0">
              <a:lnSpc>
                <a:spcPct val="130000"/>
              </a:lnSpc>
              <a:buClr>
                <a:srgbClr val="032089"/>
              </a:buClr>
              <a:defRPr/>
            </a:pPr>
            <a:r>
              <a:rPr lang="zh-CN" altLang="en-US" sz="2000" dirty="0">
                <a:solidFill>
                  <a:srgbClr val="00B0F0"/>
                </a:solidFill>
                <a:latin typeface="微软雅黑" panose="020B0503020204020204" pitchFamily="34" charset="-122"/>
                <a:ea typeface="微软雅黑" panose="020B0503020204020204" pitchFamily="34" charset="-122"/>
                <a:cs typeface="+mn-ea"/>
                <a:sym typeface="+mn-ea"/>
              </a:rPr>
              <a:t>案例2：使用qcut函数等频划分一组年龄值，并统计各组人数。</a:t>
            </a:r>
          </a:p>
          <a:p>
            <a:pPr marL="0" indent="504190" algn="just" fontAlgn="auto" latinLnBrk="1" hangingPunct="0">
              <a:lnSpc>
                <a:spcPct val="13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年龄列表：[28, 35, 54, 42, 21, 60,  41, 64, 68, 70, 17]</a:t>
            </a:r>
          </a:p>
          <a:p>
            <a:pPr marL="0" indent="504190" algn="just" fontAlgn="auto" latinLnBrk="1" hangingPunct="0">
              <a:lnSpc>
                <a:spcPct val="130000"/>
              </a:lnSpc>
              <a:buClr>
                <a:srgbClr val="032089"/>
              </a:buClr>
              <a:defRPr/>
            </a:pPr>
            <a:r>
              <a:rPr lang="zh-CN" altLang="en-US" sz="2000" dirty="0">
                <a:solidFill>
                  <a:schemeClr val="bg1"/>
                </a:solidFill>
                <a:latin typeface="微软雅黑" panose="020B0503020204020204" pitchFamily="34" charset="-122"/>
                <a:ea typeface="微软雅黑" panose="020B0503020204020204" pitchFamily="34" charset="-122"/>
                <a:cs typeface="+mn-ea"/>
                <a:sym typeface="+mn-ea"/>
              </a:rPr>
              <a:t>（1）将年龄等频分为4个区段，并统计各区段人数；（2）将年龄按0.5等分分为2段，统计各段人数。</a:t>
            </a:r>
          </a:p>
        </p:txBody>
      </p:sp>
      <p:sp>
        <p:nvSpPr>
          <p:cNvPr id="6" name="文本框 5"/>
          <p:cNvSpPr txBox="1"/>
          <p:nvPr/>
        </p:nvSpPr>
        <p:spPr>
          <a:xfrm>
            <a:off x="4732338" y="6410325"/>
            <a:ext cx="5166995" cy="398780"/>
          </a:xfrm>
          <a:prstGeom prst="rect">
            <a:avLst/>
          </a:prstGeom>
          <a:noFill/>
        </p:spPr>
        <p:txBody>
          <a:bodyPr wrap="square" rtlCol="0">
            <a:spAutoFit/>
          </a:bodyPr>
          <a:lstStyle/>
          <a:p>
            <a:pPr algn="ct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图2 等频划分年龄段并统计各段人数的代码</a:t>
            </a:r>
          </a:p>
        </p:txBody>
      </p:sp>
      <p:sp>
        <p:nvSpPr>
          <p:cNvPr id="4" name="Rectangle 1"/>
          <p:cNvSpPr>
            <a:spLocks noChangeArrowheads="1"/>
          </p:cNvSpPr>
          <p:nvPr/>
        </p:nvSpPr>
        <p:spPr bwMode="auto">
          <a:xfrm>
            <a:off x="3631274" y="2162874"/>
            <a:ext cx="7369123" cy="4247317"/>
          </a:xfrm>
          <a:prstGeom prst="rect">
            <a:avLst/>
          </a:prstGeom>
          <a:solidFill>
            <a:srgbClr val="FFFFFF"/>
          </a:solidFill>
          <a:ln w="9525">
            <a:solidFill>
              <a:sysClr val="windowText" lastClr="000000"/>
            </a:solidFill>
            <a:miter lim="800000"/>
          </a:ln>
          <a:effectLst/>
          <a:extLst>
            <a:ext uri="{AF507438-7753-43E0-B8FC-AC1667EBCBE1}">
              <a14:hiddenEffects xmlns:a14="http://schemas.microsoft.com/office/drawing/2010/main">
                <a:effectLst>
                  <a:outerShdw dist="35921" dir="2700000" algn="ctr" rotWithShape="0">
                    <a:srgbClr val="E7E6E6"/>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33B3"/>
                </a:solidFill>
                <a:effectLst/>
                <a:latin typeface="Arial Unicode MS" panose="020B0604020202020204" pitchFamily="34" charset="-122"/>
                <a:ea typeface="JetBrains Mono"/>
              </a:rPr>
              <a:t>import </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pandas </a:t>
            </a:r>
            <a:r>
              <a:rPr kumimoji="0" lang="zh-CN" altLang="zh-CN" b="0" i="0" u="none" strike="noStrike" cap="none" normalizeH="0" baseline="0" dirty="0">
                <a:ln>
                  <a:noFill/>
                </a:ln>
                <a:solidFill>
                  <a:srgbClr val="0033B3"/>
                </a:solidFill>
                <a:effectLst/>
                <a:latin typeface="Arial Unicode MS" panose="020B0604020202020204" pitchFamily="34" charset="-122"/>
                <a:ea typeface="JetBrains Mono"/>
              </a:rPr>
              <a:t>as </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pd</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ds = pd.Series([</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28</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35</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54</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42</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21</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60</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41</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64</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68</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70</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17</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b="0" i="1" u="none" strike="noStrike" cap="none" normalizeH="0" baseline="0" dirty="0">
                <a:ln>
                  <a:noFill/>
                </a:ln>
                <a:solidFill>
                  <a:srgbClr val="8C8C8C"/>
                </a:solidFill>
                <a:effectLst/>
                <a:latin typeface="宋体" panose="02010600030101010101" pitchFamily="2" charset="-122"/>
              </a:rPr>
              <a:t>将年龄均衡的平分为</a:t>
            </a:r>
            <a:r>
              <a:rPr kumimoji="0" lang="zh-CN" altLang="zh-CN" b="0" i="1" u="none" strike="noStrike" cap="none" normalizeH="0" baseline="0" dirty="0">
                <a:ln>
                  <a:noFill/>
                </a:ln>
                <a:solidFill>
                  <a:srgbClr val="8C8C8C"/>
                </a:solidFill>
                <a:effectLst/>
                <a:latin typeface="Arial Unicode MS" panose="020B0604020202020204" pitchFamily="34" charset="-122"/>
                <a:ea typeface="JetBrains Mono"/>
              </a:rPr>
              <a:t>4</a:t>
            </a:r>
            <a:r>
              <a:rPr kumimoji="0" lang="zh-CN" altLang="zh-CN" b="0" i="1" u="none" strike="noStrike" cap="none" normalizeH="0" baseline="0" dirty="0">
                <a:ln>
                  <a:noFill/>
                </a:ln>
                <a:solidFill>
                  <a:srgbClr val="8C8C8C"/>
                </a:solidFill>
                <a:effectLst/>
                <a:latin typeface="宋体" panose="02010600030101010101" pitchFamily="2" charset="-122"/>
              </a:rPr>
              <a:t>个等分，并统计每等分的人数</a:t>
            </a:r>
            <a:br>
              <a:rPr kumimoji="0" lang="zh-CN" altLang="zh-CN" b="0" i="1" u="none" strike="noStrike" cap="none" normalizeH="0" baseline="0" dirty="0">
                <a:ln>
                  <a:noFill/>
                </a:ln>
                <a:solidFill>
                  <a:srgbClr val="8C8C8C"/>
                </a:solidFill>
                <a:effectLst/>
                <a:latin typeface="宋体" panose="02010600030101010101" pitchFamily="2" charset="-122"/>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age_cut = pd.qcut(</a:t>
            </a:r>
            <a:r>
              <a:rPr kumimoji="0" lang="zh-CN" altLang="zh-CN" b="0" i="0" u="none" strike="noStrike" cap="none" normalizeH="0" baseline="0" dirty="0">
                <a:ln>
                  <a:noFill/>
                </a:ln>
                <a:solidFill>
                  <a:srgbClr val="660099"/>
                </a:solidFill>
                <a:effectLst/>
                <a:latin typeface="Arial Unicode MS" panose="020B0604020202020204" pitchFamily="34" charset="-122"/>
                <a:ea typeface="JetBrains Mono"/>
              </a:rPr>
              <a:t>x</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=ds, </a:t>
            </a:r>
            <a:r>
              <a:rPr kumimoji="0" lang="zh-CN" altLang="zh-CN" b="0" i="0" u="none" strike="noStrike" cap="none" normalizeH="0" baseline="0" dirty="0">
                <a:ln>
                  <a:noFill/>
                </a:ln>
                <a:solidFill>
                  <a:srgbClr val="660099"/>
                </a:solidFill>
                <a:effectLst/>
                <a:latin typeface="Arial Unicode MS" panose="020B0604020202020204" pitchFamily="34" charset="-122"/>
                <a:ea typeface="JetBrains Mono"/>
              </a:rPr>
              <a:t>q</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4</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b="0" i="1" u="none" strike="noStrike" cap="none" normalizeH="0" baseline="0" dirty="0">
                <a:ln>
                  <a:noFill/>
                </a:ln>
                <a:solidFill>
                  <a:srgbClr val="8C8C8C"/>
                </a:solidFill>
                <a:effectLst/>
                <a:latin typeface="宋体" panose="02010600030101010101" pitchFamily="2" charset="-122"/>
              </a:rPr>
              <a:t>将年龄映射到年龄段</a:t>
            </a:r>
            <a:br>
              <a:rPr kumimoji="0" lang="zh-CN" altLang="zh-CN" b="0" i="1" u="none" strike="noStrike" cap="none" normalizeH="0" baseline="0" dirty="0">
                <a:ln>
                  <a:noFill/>
                </a:ln>
                <a:solidFill>
                  <a:srgbClr val="8C8C8C"/>
                </a:solidFill>
                <a:effectLst/>
                <a:latin typeface="宋体" panose="02010600030101010101" pitchFamily="2" charset="-122"/>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 = pd.DataFrame({</a:t>
            </a:r>
            <a:r>
              <a:rPr kumimoji="0" lang="zh-CN" altLang="zh-CN" b="1" i="0" u="none" strike="noStrike" cap="none" normalizeH="0" baseline="0" dirty="0">
                <a:ln>
                  <a:noFill/>
                </a:ln>
                <a:solidFill>
                  <a:srgbClr val="008080"/>
                </a:solidFill>
                <a:effectLst/>
                <a:latin typeface="Arial Unicode MS" panose="020B0604020202020204" pitchFamily="34" charset="-122"/>
                <a:ea typeface="JetBrains Mono"/>
              </a:rPr>
              <a:t>'age'</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ds.values})</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a:t>
            </a:r>
            <a:r>
              <a:rPr kumimoji="0" lang="zh-CN" altLang="zh-CN" b="1" i="0" u="none" strike="noStrike" cap="none" normalizeH="0" baseline="0" dirty="0">
                <a:ln>
                  <a:noFill/>
                </a:ln>
                <a:solidFill>
                  <a:srgbClr val="008080"/>
                </a:solidFill>
                <a:effectLst/>
                <a:latin typeface="Arial Unicode MS" panose="020B0604020202020204" pitchFamily="34" charset="-122"/>
                <a:ea typeface="JetBrains Mono"/>
              </a:rPr>
              <a:t>'Categories'</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 age_cut</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(pd.value_counts(age_cut))</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1" u="none" strike="noStrike" cap="none" normalizeH="0" baseline="0" dirty="0">
                <a:ln>
                  <a:noFill/>
                </a:ln>
                <a:solidFill>
                  <a:srgbClr val="8C8C8C"/>
                </a:solidFill>
                <a:effectLst/>
                <a:latin typeface="Arial Unicode MS" panose="020B0604020202020204" pitchFamily="34" charset="-122"/>
                <a:ea typeface="JetBrains Mono"/>
              </a:rPr>
              <a:t># </a:t>
            </a:r>
            <a:r>
              <a:rPr kumimoji="0" lang="zh-CN" altLang="zh-CN" b="0" i="1" u="none" strike="noStrike" cap="none" normalizeH="0" baseline="0" dirty="0">
                <a:ln>
                  <a:noFill/>
                </a:ln>
                <a:solidFill>
                  <a:srgbClr val="8C8C8C"/>
                </a:solidFill>
                <a:effectLst/>
                <a:latin typeface="宋体" panose="02010600030101010101" pitchFamily="2" charset="-122"/>
              </a:rPr>
              <a:t>按</a:t>
            </a:r>
            <a:r>
              <a:rPr kumimoji="0" lang="zh-CN" altLang="zh-CN" b="0" i="1" u="none" strike="noStrike" cap="none" normalizeH="0" baseline="0" dirty="0">
                <a:ln>
                  <a:noFill/>
                </a:ln>
                <a:solidFill>
                  <a:srgbClr val="8C8C8C"/>
                </a:solidFill>
                <a:effectLst/>
                <a:latin typeface="Arial Unicode MS" panose="020B0604020202020204" pitchFamily="34" charset="-122"/>
                <a:ea typeface="JetBrains Mono"/>
              </a:rPr>
              <a:t>0.5</a:t>
            </a:r>
            <a:r>
              <a:rPr kumimoji="0" lang="zh-CN" altLang="zh-CN" b="0" i="1" u="none" strike="noStrike" cap="none" normalizeH="0" baseline="0" dirty="0">
                <a:ln>
                  <a:noFill/>
                </a:ln>
                <a:solidFill>
                  <a:srgbClr val="8C8C8C"/>
                </a:solidFill>
                <a:effectLst/>
                <a:latin typeface="宋体" panose="02010600030101010101" pitchFamily="2" charset="-122"/>
              </a:rPr>
              <a:t>等频分段，并统计各段人数</a:t>
            </a:r>
            <a:br>
              <a:rPr kumimoji="0" lang="zh-CN" altLang="zh-CN" b="0" i="1" u="none" strike="noStrike" cap="none" normalizeH="0" baseline="0" dirty="0">
                <a:ln>
                  <a:noFill/>
                </a:ln>
                <a:solidFill>
                  <a:srgbClr val="8C8C8C"/>
                </a:solidFill>
                <a:effectLst/>
                <a:latin typeface="宋体" panose="02010600030101010101" pitchFamily="2" charset="-122"/>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age_half = pd.qcut(</a:t>
            </a:r>
            <a:r>
              <a:rPr kumimoji="0" lang="zh-CN" altLang="zh-CN" b="0" i="0" u="none" strike="noStrike" cap="none" normalizeH="0" baseline="0" dirty="0">
                <a:ln>
                  <a:noFill/>
                </a:ln>
                <a:solidFill>
                  <a:srgbClr val="660099"/>
                </a:solidFill>
                <a:effectLst/>
                <a:latin typeface="Arial Unicode MS" panose="020B0604020202020204" pitchFamily="34" charset="-122"/>
                <a:ea typeface="JetBrains Mono"/>
              </a:rPr>
              <a:t>x</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=ds, </a:t>
            </a:r>
            <a:r>
              <a:rPr kumimoji="0" lang="zh-CN" altLang="zh-CN" b="0" i="0" u="none" strike="noStrike" cap="none" normalizeH="0" baseline="0" dirty="0">
                <a:ln>
                  <a:noFill/>
                </a:ln>
                <a:solidFill>
                  <a:srgbClr val="660099"/>
                </a:solidFill>
                <a:effectLst/>
                <a:latin typeface="Arial Unicode MS" panose="020B0604020202020204" pitchFamily="34" charset="-122"/>
                <a:ea typeface="JetBrains Mono"/>
              </a:rPr>
              <a:t>q</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0</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0.5</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b="0" i="0" u="none" strike="noStrike" cap="none" normalizeH="0" baseline="0" dirty="0">
                <a:ln>
                  <a:noFill/>
                </a:ln>
                <a:solidFill>
                  <a:srgbClr val="1750EB"/>
                </a:solidFill>
                <a:effectLst/>
                <a:latin typeface="Arial Unicode MS" panose="020B0604020202020204" pitchFamily="34" charset="-122"/>
                <a:ea typeface="JetBrains Mono"/>
              </a:rPr>
              <a:t>1</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df1 = pd.DataFrame({</a:t>
            </a:r>
            <a:r>
              <a:rPr kumimoji="0" lang="zh-CN" altLang="zh-CN" b="1" i="0" u="none" strike="noStrike" cap="none" normalizeH="0" baseline="0" dirty="0">
                <a:ln>
                  <a:noFill/>
                </a:ln>
                <a:solidFill>
                  <a:srgbClr val="008080"/>
                </a:solidFill>
                <a:effectLst/>
                <a:latin typeface="Arial Unicode MS" panose="020B0604020202020204" pitchFamily="34" charset="-122"/>
                <a:ea typeface="JetBrains Mono"/>
              </a:rPr>
              <a:t>'age'</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ds.values})</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df1[</a:t>
            </a:r>
            <a:r>
              <a:rPr kumimoji="0" lang="zh-CN" altLang="zh-CN" b="1" i="0" u="none" strike="noStrike" cap="none" normalizeH="0" baseline="0" dirty="0">
                <a:ln>
                  <a:noFill/>
                </a:ln>
                <a:solidFill>
                  <a:srgbClr val="008080"/>
                </a:solidFill>
                <a:effectLst/>
                <a:latin typeface="Arial Unicode MS" panose="020B0604020202020204" pitchFamily="34" charset="-122"/>
                <a:ea typeface="JetBrains Mono"/>
              </a:rPr>
              <a:t>'Categories'</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 = age_half</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(df1)</a:t>
            </a:r>
            <a:b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b="0" i="0" u="none" strike="noStrike" cap="none" normalizeH="0" baseline="0" dirty="0">
                <a:ln>
                  <a:noFill/>
                </a:ln>
                <a:solidFill>
                  <a:srgbClr val="000080"/>
                </a:solidFill>
                <a:effectLst/>
                <a:latin typeface="Arial Unicode MS" panose="020B0604020202020204" pitchFamily="34" charset="-122"/>
                <a:ea typeface="JetBrains Mono"/>
              </a:rPr>
              <a:t>print</a:t>
            </a:r>
            <a:r>
              <a:rPr kumimoji="0" lang="zh-CN" altLang="zh-CN" b="0" i="0" u="none" strike="noStrike" cap="none" normalizeH="0" baseline="0" dirty="0">
                <a:ln>
                  <a:noFill/>
                </a:ln>
                <a:solidFill>
                  <a:srgbClr val="080808"/>
                </a:solidFill>
                <a:effectLst/>
                <a:latin typeface="Arial Unicode MS" panose="020B0604020202020204" pitchFamily="34" charset="-122"/>
                <a:ea typeface="JetBrains Mono"/>
              </a:rPr>
              <a:t>(pd.value_counts(age_half))</a:t>
            </a:r>
            <a:endParaRPr kumimoji="0" lang="zh-CN" altLang="zh-CN" b="0" i="0" u="none" strike="noStrike" cap="none" normalizeH="0" baseline="0" dirty="0">
              <a:ln>
                <a:noFill/>
              </a:ln>
              <a:solidFill>
                <a:sysClr val="windowText" lastClr="000000"/>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2070"/>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latin typeface="微软雅黑" panose="020B0503020204020204" pitchFamily="34" charset="-122"/>
                <a:ea typeface="微软雅黑" panose="020B0503020204020204" pitchFamily="34" charset="-122"/>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a:fillRect/>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81C1E7-784A-43B3-BD6C-B087A4CDE4A3"/>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qGGlJKPVYmj1EAACviwAAFwAAAHVuaXZlcnNhbC91bml2ZXJzYWwucG5n7b0JONTr/z+sLElDCTWW0Eo42cqSZWQqrZasFWYyQhiKss8MqRHFOEmUrWlV9hLJnmWyjhZhBmOJUUxjDDOYYZ6ZzveUOs3ve/7Pdf2v5/88T11Xdan7ft/3+32/l9f7fS+fWGtLC3ExOTEBAQHxgwf2HhMQEEILCCz/LCrC/RezlRB57l/LAo9ZmAvktyt84v4g5Lnn6B4BgSLMKvYpYe7PK88eOB4oICBRx/u9DOef7S4gcHXvwb177EJcKX2nCs47HgctVm1zFdCMvG81u7UbmJXKuqWtjyl+vMZGA7vls/h9ke1rlTfu23Pxj5WXrPNWmvv4mlHXFBLMAWvUbjr4njnzRzt+nL3oyMkp133mmd+j61lQCVIxLCPqPmNMIPLwE4gPwXk95ISj9JkWyGIA/XNOgZ9r6EhyDjUFguwpldOqERAE/PjHBvnX6So6Wa+RhAKjKdTQnj2JyteWiQChkT/84VQS9TpyalwNGEZ53nXJfIMKqr+wBVn3GbLQ8iNFredRry8OjSdw5rI4kmIrL/9MCBoZlSx75ciYhNLGpN2WGbsJirY/TQjQSjJzNw9mD62vThTN15CcHk3npNkqfdr8E5lAeS6ZhMDqK5To1n9wBWh9Fwn1QudcHsK/RiyMQ0qv+6ARgbFStxazyE1TaxHUXdMmS5s7E3jNB6Oh0D6V5QvVXxarp/fVjNMav9OseSl+ZC2gD8VZSGOw1CFzcTKaKkKWKaIiVbR4f180CTTXZLWu/ND2hJmO4fChWJV8b3olFUE98flc7CKGOU4GcebycOtBpJnubuHNJUYX+twgaHIqm/MZOXouHYbCeX+kXYCcn6le9PzGZGpa1MGL2NKKkT/SgivHXQpW9/fPtQf7+fW+ODdjUir45RRqhySA3ZTFbtq2vELUbIiEjxjVTZvtoRBLPd95Zs2/f7RtlexQt8RKDeRsnZJr56lPtdYVnsPhwJsNHBw+h9rnZTSDUyZCx+D+4cTOqqMygAwYKtwA121RfW2pOM3kUjWAchIisMi5hOCKYbXzAl8MzqaIodF7Dl4yl2xsfVAtIR4o0UMCl8rsik2cSIRnjhumjHFE9w4tGDqfk+JkDR4emW3fUOyuatdTCoe3V1bbUh5RFIIl7DVn3L4v6cBZQc9V6LtSbgOyuiwaSXJN5Uyef+WJ+DUk7dnWhDjcEIdeFFQ432SFnJrJIjff99VXeD+idjHEWCSR2RdMsieG9M0elwije8p62DMpzh1c4fiuOrRJOjYLd27k0F0MYgLmCLp6RxO5jpNBgo+tx4wEDpOcQpNmYl+WUgLsjxXHKqs5qj9Xv0nQk4VSiJYTh8sL6qrOYPQXWVch7KFxlnQBJ4ur1/67q7r3VwT56RNcNhmU7+XgwpX7T9Yl75mrOoNSpOZE+DeGbye9oy3GkhtYxqVdVSr3qofmeki03l5LdhqVDif2zPQTZAANag1wYgJFIUziTKkk7vyYxWr8BcXCvjpNd+8HDktU8734kXWA50pbr0bBAE/drFOj50WRBGWsePxQkcKWUYvjboVAOKwwRfBNiEbJrah2J60b+HiK+2wSK3GjzcDjCaLhG5dNwCuJm788kHreRBU9/FRJRyhuD8JY8TkmcsvyGwaMWf26myEadfdCJnjcQVan3kWUL1dRbKF89KnH33WZsDK++Rxelw4uSWK9zPMvEQYXkc4pSDLqfTzXvBdJojm934oxUry68KWSQ698V2VxL2u4MnHPUQUYO7jCkR5yr/GNntJVToJA0Gzmtd37yvXe+5QmUXFj0V5Gve3atdYi1nP9CZSGcw0lq01iisnRIRSDh59xn9rP1JWMrzd6bmu0xOxL5FN3AuNq7QCvh4w8PgU2mqxI0oa2UCP8RHS1ReWRCn8sx4a4EkNpHMndDfjGi9gIV4lpNDGuK+cL0XCPixrQ25FWj7KITFJHBAhbK3oKqdBC5Lc0QHeDkyo835xN3mesKMgocbkECo0m611qKjxzUmtnSYae9e4tQG/QfubYPUyVIqMeH5hVgsjViM7rZ4FIRpJjjeG7ElQW2xI9gXHukUkbLeUBz5kPmu0Rsq3uGUOVwILOTMEp4z+Jxh8XHYgOgAY8Wul4/Bq1BHJH4AH0YVqE+mX2q7PtzFI4veG7E9UXTBIGw7OlBGuCLphJsKfQ7ynVNonASIs0dvZxdjCgnYBBnx4c8jT02rAKHfDAprhvRvLG56qMZ5s1ZQCUctlAITDcK2mPzWLDE7a+eXL2PqFDc7RcAHKITKtwuqDru35jzeSuobk5mxI2NaihSZsoy8CfbbAOn5jr6nnrJg8Qp9a+Q/Z+cRbZ8YYz1x9rtpWUQ/OfPlzuptofMyeZE7Fa3BHw/MLr8PXPcwToCynMHd4kjg1Jz1cu51M+1AuoVqqf7YcXLFpwISc6j9xQunABtXP9hDZG0fPSN2uHrhRpXwvYd8ot8Zb6+QB7SyOpLPU1ASN72GmglmQh7WGljTYnx7o9FidSoaoipXUyYG2za7UQX3I3wsiTDNkEBJbL0rWKm2TAlHMWbZvWxCWbyhZz1bWafu+05LrTITfg9472P/MCVkyIoRP62qVrrSfIk5nmRW5jvUzZl3s5pdSMWWoF3rFKSTcC7jg2En5eA9hsv4eCe19SyZm6h3okAi6iYO9VFDGwXB7erMMBWZ35Xsbk8L6ShU21S0NNF3zAt9a6n7jZsw/23Ex+qliwAWhWgj2ar/ca/vGOpogvxQTtJl8mp6zUwlHK1wD2iwaHYLAwJiV9Q3AsdKAbqkrdfEOJGaul6iCyz/o6asiEKsM1YXI9nZhmgwsc5qxeiQ4YsTltZCsELooXjXp7dsIiIt3vIBMYB2tlRY1YNBNkwHOShbmeFVY6B/rWjRVH2Ra3RZ6ZXWxh+lTgrMTRJZWlMUwg4YJE00I8zD86d9Akpn0OWQqvFl3q5WsuyKVu4VoXqYQVXQ9Vp9KlMGSIZrN822gUDkaBbPUB3x6EAHwcRT4O6IDmJQtSMBYdO533dSxeeBBS2Uvmal/OMNfl7oMTqhX0jG9mN519YNUPUTF/wBh2e6Pnr5DB/MPbpBjVpnHxZkQfvECbPXuCjRKxxPl6hhhTaBIYE8Zmpj4jz+TLLIdR8FDcJ0BCkBtEGCby1KJZjvNMsrpHwMyRKv3ArZCKR/RFZ+Lik+MfdF5VMxZBrH5UTP9YKJG1mxHYVTJchCAnlkjMOQLoBesUA/D3Aqer4fMPfoAhO85Ar0PHrhtVoLte7tUqRO9mhF2bJ+2741jOSHNZ0m5eVxk4T5IRDoxWB6ZCspzfXlmEBHMgb293ucUvpScEvojtEYb5gLRXotNTuxYVz7L7f4AX7ZHQA1pbgLdvLavtGLGM3KHn3bZUh3z0lYG3j6sWBiUmkA7e+hkwtciuAaxE5wLd/gml5NYA8oqHHxSkHIZ0nsiT/RFsjXqbcce8Lqb7M+qrOSQuinYg0AKPqlFSpDN+Pd79Vz9jKq3CY4IXsclBFdMzAZ9yTuTs+omqs3gvjeKPCh8+Kf4L2DfDo9ooFM2XqnQIYnuhaRf5pwZgwYsbaxPtUv8BSh247BW/TUhZezhW9ufh/gvjx0491voHZBRFC4GPnfon9H3MXbNDRq5qGjIePzO1rDYRekDtn/BTfZcy8MQZ3OHLD/4pRGXgWsDBy/+YMfQBV4vUKSGPC5eyGrUIMJ55b5tGzgz3ow9d1fSLeBwplm2WvmoofQ0Z/dnQhcun2vDju+/yqyFm07dMYX8TzCfVBFfRM9rUCyrctuQuV7uz3P+JWbr8kIKNoeMqLqNbDWR8Cc4cTal5M6Vvk1uQm+3BIz0MvrY3Ul9DvtJs6MobofYx9N1DEsR8OqNqyQiRtEKx7Eixa/Z3AvLXcTVGCLyUz46oqKJlWJy9mbCdmdb72qaKtwe5A05cM+1YsdR51iQ6chsIN6pZG1od195yRMeo/of0BAiUXxPmzGsiBN6Q3qqecT++Z/tSyWl9tF8mYx1VJGaXL+MAWJnUKqG9FLuuEGkUuaToyG2yrNZ6hQr9kMoZWNCVpbIHhPLmCM1dnuxzWQb8asuz/8pG6oYfTBHsyiUuA8wxGzlxqiFRq2lizdIFPw+F+pqNneM1WQO4cFan4Px1PY+YpUv/XQRlDk7/UgQbf4vgtwj+vyeCUoxYxeSrVWkximFegXgTpjOCdKHLJc2IWhHoQCqyKkMVFRThq27aRDU/fxW38dT1HyUwVlOjg85rMY0TdfLrrzDMWTOWaK3GOG5QDEi7iJWwHE22fNv445w0YN0vJ+69uDDuEIy1FrEoolbNF/Cb/R3OxvEpDDRBSd7IvcHaWIVROTXzejPG7vaZwIdioujdBrccdx+U/1FoZx+eu99m6RQFBqeWmVK7j+1VlcYN+ZjKZDur5wLXbrv1g/yiJACtnmNnrILsoflReCzrwhG8h+oW4O6H3mRUPjQ7Oin0QVKx9o9qQVY6FnbZVr1QPTK2mn2BxaDY6qMCWI+ykPOfNR9SCHgw5I74ZSFwjANFB5/DZ1BnD6dP9paPax5HtWwvQBwh2jICgWIr0QmP2XNZ6sDPA+6un7bAf9SmmrmYG66D78XS175Inyfgigu+kEusD2idPzKC5/TyW5v/9LETTLGFMLsZyQu9Mrxh8hZDszT5DBMak1Riuk9YLapFuiB8Qi+hD4/AJkLHuj9nMef4aSldQgWOiBNTkH9xhHY7Ga7wLAvG7ZP9VpDss5kfN+jrJcb2wgkrnR+GtTUHSfThweYba60frGjvehiQV+h2INX9R1PZrXW2Cnv/Dyv7KLBgymPXgpcZYAa9gysBO8plerHUr9V7wLjuwMmMp8tjhHbYVrleOAljhR7hru8TxqtQgj0fm23XvVbcuV1da92LI3MnHvn6kJCK8lyhWX6K/UQU+7XOaS2sebvuUb4ZtdZ6q/RawNG8sWIKP/KW8ju8EbFi04oACoFTlAW5W+I6XMhXmbsLO57lP1t+ETueW9WV8LefOXRWrbuY1gJYopUXBNGV9IJIqNcionjaJDcdJgzmgrifvcEnQcJWhSyo18rKbqb232OmzefGER5v+L42xwDTJs4uuP5V6A9v8IGmzc1z7b/UrvQV9xgUjv0dJnTsQ95JI8wpknj2DCdCTfnbmgf8sOYR6EyGu6Nw2Gr00Au1wTWS9Md83ZYp2Cr86Udo9loJSe0sftLRysI+MjkepnXe12BvfQRfL56K73iXmbsRuHubwiY3U36e8K8hb0LHOs5euTJnd4ePEv41pq3W+QNfx1Tmo95fWYXXdjj9i5lpAwnr/zubPlrF6l/n/z86sgRxtGLYGLZHmvKnhWJPbyg542T16r6mk6V+ldgFLMWYyubH/wAbfKjgrLdwkPCOSjY7ddi/DgsjhH4JVec3eQPq2bcfHmWbaS7reKyOfuogK3HUxoiY+nA5H8d/RNe3ODnQYWC0Lc0I9HAXs0OV685lBhML/ouwe+yjVihFFBKhqow+Rw6/6f8VKgYur3ft7n1x7l75WVWG4df2/MQ1DXJ3wUnurQmgVjKDpCQaqsQu34TZ/jrMRo0AXDbEimXXlPFdSoMus7dB3Eh905ZfrL+pe/7CFi7KJz/hp/UDzoIHiVxE4WTJD3A4tXd0/slNANJz+CKGQPEtcC6sgRryVXRDsKPF3eVqZ/P5wpb2XYnFLlxgM8IPd/wWyP8tgQTEExGjtzz1Sv1JyHdMOW/aq1WazhuC2eUUdSUMTgLRL/f5Q4s2nyDT0VJTHLMQMVm7Qj+4P5ScVuXf+6IodP7TI89Q0SK8bcS+ycAul2A4z/zz0q52lXET2HzFq3L7DIop6khFDOu2o7Bal5g6+tLBnyxHUJAuh2RU6ssCnltIRh0U2iR5u5Xm07xmlOvU09L0/f1MWkVxiqEf/8zBMfK4qXSbTdPD8zvWc4W5LHsLkpBqs0QQ0OMio4YASmBBiTD43BaMCaO7Uy3VaZe0kv7VyC3IdXh8si7Nn41C4uhT6q8eeCVhxEH5nabr1IMIuHtHfdWJjeOjjl/8TVXAaS4syQIpXCJmdfh2xavDvkyT0h4RGGW8YZii98yBUoTTHvHxeHEDU4r78OGZ1R5633hzKISXOG+N46bZGuPrpRYeg2S/1VfkUqnWxdUmRBnAvtQ/lbLiBFQd8PXBuVvilLcIJq9QDBlQE2jC6Q7E2hsw+8OpnbCyeVWlqx1bzFNCNAg4FC6Qrg4irCNeI9cPy0qIR2OLFq50tS/4Qe5RHnd3DeLeuW21mThZbiV7paHKPc2YESRjW2FpqkiMxU0Ne9tE59qHswMXul1Rdzkck/z0lF+F5jvk2s+9jErxEwR7fcnGjxa5U/eOUZ7cFnVGK9U2K6skaL9KHFS7wzZw8C0Xd3Erp5hEDFUT72zLTGPON8E9N+AYmxUxZz1IjpegRVRKXFY3jhFCXPCJfuIlhbUSAR/PCUq29QUR9pqgcWspxHDZtjYLPOsbNtthJHWv//P3+piWhaDJagdyCVUWsC/yLRKH1+3uCVqdIWo+NAdPld5jI2JQdogrwL1aOr0O+TubGWUXVaOzGPvxdQP3XTICXyMBjoLiLGV/84ycIDcUUflJ3yNAEZr4GkFYV9xQ5FF4Y5cPsdziTWi/THJgyq8BJWBzV1mni9JW+VU7No1dSTaAa0lz+vqtVARvhvjlvo4V2AJOPFXOcDWqqxbQWwegEDHwPa0lmX6g3evgaKawN8ihlDLaBde6of4IjQNir0PHAqi639xQY9wPlUn9YudFdftoLEMz6HTy0LAtLUPf0S9nfdSBXMVmGf26NBMcriigoV27tqOKu+ygncC4rgT7w3PUEpk9czYvBtueEO331mEeNAS57TuWXxPXCa7DlMB9nkWEkkGv/gdgPh562Vvrhv7ldi0V/+WV46bmFPFMepXZHO0pQ9E4BnlDg3O9p2rBYBswjjxqMUhgKT24pJcbB1WpgnGGjQgjcVi20wn5xb3KN5WOXp3fK5CslHzV+gyxraBr82SEhRp/2D1OnCphfQLkrMHiJzONaOmA5E3SsYX3Fmbti2M7jefWNxJY7L0ha08dZHXhCNXNMgWdiyjfUnGfTeebqhP0SpTe+M0WFbpUKuRkuJXXdR6R1RoxFWeinOpCXNH7QlffZ+zvpe22KWBf6StR9kasfQQa4ieDafCBk3Zc536Cr3MnCHygcZ37EUjUbxq/afym8ZvGbxr/D9MIoTWsT9FDXzDmAncpB+V2yb9g9/216WJ6cLZO3RLY3Fdja2XyPJTyvGubwn7CDS44Pqa2how2sLBrL+ICIOuVlsJpejOQ5e8tKd8HeFWTZGVaFvrpQcpNnZsXFHij2Cm3rzznl+2qwtvz08lU201hH6v7eZvJ+Otm0sWNfDeTdIww7g6gsRU/7ZGN7/yfd4dmx49srizZmf7z3loo8L/s2LkHKTblIjtW/9Sg68x/2SjrurU/DH7G4Of9Lfp/28VqmjC+fnzhjtJP/Oe/+7oP+s+NtL93Mgt046cJb88u+c/PIlXMSio8E7U413ZVsypkhjIeLxMy0+kIKTj6/hNpkUKylDBWRLFpbWRTZlnbApNUPTcMWhxu6wsmVXZTDarYCbAEGBOZVw0Jz87gjv7xaPtSVjKAV+7UddFkQuZGUvStTGbsmuZUTGmxDWizGCFnKpJZrm8TrbhcguW0qlAInOEsIFCwzFH/Auz7isZFKS1OxuBUNp2ocI06ZCCtfklipdWHyXQnk+IbzOvDIcMX9nBlPDXq8WPGv7dwcLxYrB7XWkXPoCp8XLintJBt7TX5Z5km4tPhFZ2Wk28dlXlV0eUDRzu70g6hPmkuOfoGNPhj7Zvd6muUcPLjWRaKoXtVi0dMD9GKnhYRQiuq6Vk8NuPbfsz41lCOOEapZEUEFMw9IEHnb2CqTKY7wO3rN6RrJqwcEwKvGu+A7SYFsg4HzCzZR/zgA33pVH9zCHm0vP8wzfGF5UrLm/16pm5k4+JceuJXcf48Dpk7znpIxLlHc885Mk/BF/P8kfS0dtkN6boS4pPccT63go366DeTv3y2Wmj6u29uXc35oit/7BMOQqRPVFIRBTLgk18034vsN7UsyQ1M4GnNp9M/StBuON0zM9QjkMWg5FBnqYzxy+tdX8zPvbMCVTLJtBA/GLG6KCMiY9CnWL69ZO7ZIIc6P1fV1c8MY3kzJp7hq5oQMw/fKbEHVujTJHOYFWQTf9HkoAVj85usL+XUJ0cjcHTCwAOERta7RXkMzgceroH68KXlbDiNE5MLIMykv1iRZBZmOJgIzY5eFanfG9B/dv4YROebmdiJK8gDGp4klH956RNIzgiuGmRFcVM7hK3ki/phZm8gXl4PxA41Nu21ZHFo7BVKEZOfDWnU/ALfJAyZY6H8DkkJ6y9BdPNmuw71Etm9vhNkk1VLkLIypqFrtqL6/fQXWbys+l0+N8tLpXcWIC/4B+OGizIQkLnbkssXxixAYe9sQawefKa0RENl6pObz9O6Qq15qujxkyoqSAH2qUpvPCQElkz/GCyyT7ZeQQ7QQA+U1/frfUFg5J0sdeUczyUYbgXGLcTZW9TVeM1yKEUfUThtu+rMsM+P9bsxIJzr8YPv8l94g++c0pJWj54a94GwCNuWZ862D2yLftC93/Qm8QqK7lmmplois9F2sWJB31H4tGgypsGnvuuwZuX5596PAyrebPvSsGXglmONLWU1Nz9aH+lN9i69pv8Y+R7zXcNODXQUiJ7REQibKML1d2gsgswzRIOHxjug2X0H8hXlRHQeCYGLrCiHHrqooyXyarF4H5DlulMndm05E40VDQ0wqoOqCt4RvYxW2nD1zrYq9Kmj+YpxKKJemZuqK6wLSQ7cpOCdJZV5t29ysy9OAdV7tansjCx5W20i9HXarZ+2ALy6/8y5rMOWLWmRAYWS7oBNDwV9gaoyt1PXF6sDCUEFWPD4U0ooBdf0pZqzmBSNdc5IUnrnHY0Net5Rkry77Dp5MEYJWYe8JgyW1BOn7roRZRWx8w/BR87HpfEmpx9Yyys2HNIZtOb8rWMnOP47Edmrvztdy11nvQSuqwejmeLNDG6eXZYLbE4+UobH9cLGOl5OhLlGpGsssue1c06j8W0Cqsuxom5DRua39IDe1JXFlOdBwmaw2o6SYW9HyX0HzieEAxq067UzPp9gjYP0xbjxq//1T4kwWDBRMRprUBJOrWR+hvnJrm1AkR1F9tkWAOMoOFyT5RzwuNAWuIC0OnJI3XRHUCzUixSHHbTAu9kfk19r71/S56dvvmuwfSbG6NF0FI+nmu0bcuEkf+uFR5zvgn1bg621FlGvk99twXpRG9iPUuXYLSiYHlrHusnc34xJhq/iras2njWiiSqLBVWbNsRhASd0IpowN0eynuIXCOteu1+ZfmyF+JyNuR7fB1N1UBAvlcXaR4hz4k48EJF8Ymg1g8hcyw2YFT8cHLkjKIi7tIECkfAhNkDWyovsKZN7VBkVYOpPzLoIwrU9ClQKfP7ugZ9pRoERwDJB/ABa/5bi4vY5wMUpU3NJhZGsh5iuOMydBkekUB5ioQhznbIKPfRiKgdR6dwpHdVehNsdgbzkzau1CG1w3lthw0Le+wxawH3fXTmiJX1qTz7gZSh9dNur9Fl9ziWE/PLTHUlRNiwOcVGa7aR1A2vJonZXRhNgLQu9JW5epBLMY/xk2aP8dFkRsGTmxyfpIXkA9Kb0M45S+8pLNKceduKEwOUJRpy4nqouo11rWhYi2DTcyPIN5OUOgAu9oUjDyZZlS5z3uPZZ30lJJRkfcCbvrGBdweChDFHPksvmb3Ys5kZw0+6dQ2Ta+idDZGIV3eoNGTY3X8fBZOHGv4T1V8GVTmYx5oqOkW8k64aCsAx8NbntUenC8Vm9nXELVzDplPl3NMl1DXporI0xKPoBnDNKh4ECHhxTDLy0z/ayuU2pVcSQ1EVswjPhWmtcBjklcoa99k7BzPczRjXba2NKhmVSdVQNt7p/LqKEk1iu3KY9F6HZw+30liiIxFKchYmiedXp8jY1lVTGtTtuBWTBGlLpNlnkzV8tOeUnSz40hqWckvHy7zA+7fUUDW9A3ODBN9HdL1JD7jHm9nf6z38/7zVQ6FX3jEsZwm6ApJ8vwO4SMitPoPVRkaVH7rw7UhOHtTRq1xRBai+FRS4iliuNi01yl7MWp1m3wVlgzMJhyPz1s9l11/ZovT/1aE4Y6lItMOa/8D2YrhGJcHm4nIrisPLk5knVO4O8gO9N8bimeWNH3lGbtS4/geXTbpIFa1GHqtbGedE5r+5/DboqG9KtCCtX1Fp7bvAoycYLOVR/0v/u+W3Fr/jusI3iBhFLLTtnbenaDvBqky3AzxqeawAXPpx65HqkmLlq5RL9QMi9OKIxZH93OWr+EUpNQQ0NZpJQ1dDsZ+lcJo7HlF1hhkp2/SAqO8FNaS32A7EqmWsAMtEbuWtBdVbhQcfAnywv5eq+iuti2WaaMjxMr0+j4R5lhj2JUPxa2DW44LGHtbj2JOIh/jvPaJEw2WyClYx1VIvjQLKja08E2Yi0/TL4K5hPgNix775agmdPizsjsz/J2JsJhz2pwSMZz97O/nWyiXa45jRqpbX/zPegOHYm0hvCbZn/iFfG/3pw7+cdc7zWu5wnkWLTdvy2E8Lk0gmO3LmN891VHAhD33K1F7a784jfVlvHu4H3VdxRnK341sq7dFunn3DTEhN7flsBiOh3jhDEBTqbjvfPDP9S1lbNYVWzHARF1nko9xNpihjmfFUBvwSsqnYAxcahfJGL9Cx/3kWSzHX63Ty2BNXXUCkhGFy4C3fYleXXO87ARH7gnyHbrQ+8Zm9eZWcmfBMSVcQMG9nt1pB45x9iMNMqZu+p3mwXVfRVDMcd3xrCWwE/lAlTuTlTd2LPsFohW4yXV3kE/CPlaFGaNjKXAeZEQr0erI8suiWISXNZuhEwx20DA3tgcmqm1Hmpy08bcLzs4w9UB1XUHpq7nJswuQq0LmqgGBZK47DvjbS5qVTRxmc4e2i/zGyDJrKoDMFijH69GkCCzDU76lmZzn2sNdrxK/Iv9mpNcxG+VxJpBcYOP1nfHQPcyzoW9cBuoHpxvFovi/1RRX+18WTNB2o1u6XaeMxaGKxeKXCtTSGkd2LtEoG16J/Nh6ouT/WPGJZ3jO4EvmgU2LUYnyzOTWAEx7pTZrtSxDSwy2mKV5n2L5BDsSr9a8LQdKdd0hiT+bF792LUfzU3A0ct6WXWgCPEAmBFo9kuhy/O8+MsEmfRXmvksPDNY1ERIIoYkjDgNWGiAjzxSbhmAj/liZouMv1uMEBd3qy+BK9VR6MhNDqjX0UbGr/ML2I1NXZtjuJU0Wzpht5GGI3tm4UZWXBAE69yMF1IRo8nhDTaDQ3dvuzisJOHsGLEZG1OYSAJt7ludmPO1/T5R3Pg5rJkMbRbgzXgwDDJRbBLNMHtbNqglTHoYho7DtNUH2yciW/DuZUXHdsk0ig5u9daOnpgljMbmv/wSrI5TQYfCx8ZH4kPS5GVNXiyy065X3MwZGI8kbwS7RC2DJhmOPmiZ+vS/UD/Aedaa9/SSlyHlnJcjUcIPisEiWRrOAiKg+LWYS3zp2InVRZBVFnpQdtL5rJCDeM4vYDOY8Yf8qHNydKwaG+urjmrnz0wIMVCvqb/mhsA2o049yZf9Jxbg2W+qLcj9SMXLqllMmAedSypfSzGPU8aqXxxuW1/yEuXeGmi0bSmXtsuYCFkPN+sPySMZNGkE9nHKGovCeOvsmRR9KbzPYyu6imYa1ncRtDUc4qpOc0JeU1DpHTuTTEgzU1mr5FyApkqx97PEn1IKHBhmp0Ifj8wFv6kRls/yw/8Bo5T/aXWWGjdYK6T8zO6mMledagOg9j3OinqbYmyir/iBmJr+Erx6MwQS+Q+LZlBK7/g2ZQ0NyUiJmNGWpTrPl6LfXyCLc4EYZRVX3WcVSTRKhDqV4X4KnwCVNVfLAO1S+NiujMtiSkax1oxAt3FyQ1C69N6RRMCksFs+WgiAElIVGVWVxpeQJuXVQJ3lmJt/Ao2qOKqJPw/yhN9iQ10umZa7DY7qISMaBLNtVnAi1TNerWRhwZ+dEm572sML2KBuR4G7/OdvBzHACuK4QJSLGnKM7jQTi6CCY6As94xZAnuaUANz0kpTt/imfluzKDY3e7RSU/J5c9ZCkSDjwVmbRu1ClePPzEzaAs/31B9yvBVu6gTsdDL0WALfyNKgHq5gAMscpbT88xyE3zqsEFbXcu7eMeffyqd8apIEStmGEeEH2abocHl5tgQ8dqOQ5oCMN0VivrlS/Z6a6bERdEPgWFEtNi0y7JfcRsJzaYuq6x0jNqupsx3asrA225OcHm1jmDhX6ryRWzVimmGK3c6/5MHtgXkwMHC8/m8ItBPxyt4h7nfMyP7+3NqpGXWAPKml0MZnnPPQPNOSt+LU9e4QSU74ksZWQ/EmcM/AgYT0GLZNUe4sYgWUkBlyRlhfMPZCYc2w52LfzrRLseNRhEznY76vGt6ekW3a0rltAqPCPLC30vo6ycbD8csxSPQyyIeL6/U+j2OFGvNXp5c0x+HlXG1VrMuLpvwTQzL0f8u3Y6aa42ZQfuE7aAPZbKdjb7K5uhPWdOtBDDlJnee15acz1n3Q4BbSoPPcZrzCt6l3FDqwRdweOxkFKtzkYBuHt9jTA+HrcsfLFfTusf3bM+9okcuNstkUs/wBRy6G2IIf3ABgCxfwCEbb0KJ+7osfA8afTJ4/x/Z8jmd0+o1ccaRx+4JvrXhIzhs0GGuzPbzPUjhOzH39rAmfHG+gBNG90QxPNNA7DpQbwWrj8rIEwGc91Pub6FlJjCDKnC4Kn78skQu4U1ZE6Nfyqn9vRWh73h6Yy34F2zS5LMUDHER0MInq1WC6+RERFmXMvKiQgpWoS+BPAKBPyoZt2HeurWKookfTin3j1/kKplAq8Stn/HbHmzNbvNlC7lZdb+yGy8zrS3SawDaXNsdbCK1Jt76QVCigsnQMYo/itXIfOqjrHEC4uTekHj2Zx/QYbYLOP/JCvWSVtkqZ8yerPPbXfUqLWEV2iFkmRbYHX3lx7suLYBgy5UUIfD4yT8+3nM336j7D2+wsbZDay8vw0aTLzdvebUheT8hNe/HUvAOH17peS0gT1dUrt+i2aLJYbfRwN3wnqv5PxhY738q6bWJmOsrL2vIe/wM21b+9d885xeY9rgQ5LEkRQC+qPh6Q+PrQCvRP+0+80rcf5HmuSyBZ9opWfE2gbuW3r/9170jy9rsupWeeS6989Mf+a0vF7PG/AOzfu17QKv47arIntQWfGN22e3vrq617V/3run1UJvA9OguFa6/2be+v/LWG//DF8/d+7aOeMLeO7d9d4CjHv+6N9RPV4aBm5Bdok4p+srf+v4qcP0tUZ6L1xudeqbtnT/6vXeg7r/urVV6S4wFY1xb6uflvynELyPd3xLlIj4t+cC5HuAux8Dvvctk/3XvVOKRywva4Uvvh498V4hfRre/JcqFOanxZWzfa7dzDH+l5/+1dyv84avFVBPYktOSU98VYgvwJ3/Lu4v0H4l+RYmNzki9/W2d3/eQoH7/vveonu0pVGvmEks4G/pdIX6ZVy0xUA/YDpD8vVHv9qU3Xf917/895u3VDB17l7U4va1qsxeQtZiCmktpm2S9sVCq9F4PUvIBRbDrlBYnbeBDz00no1ZPICphCSpMMjccIBHlcBaJVUkicjOPgqd9sPFzE3Rmxio1cp6RWnzxuT/df+HvbqsB59lkEKrh02HI/Ns9y44a679KZxhF34aBM51pAUeAawdtq9rzu67CDKdDpp4T9eDA91Wup8txCidHyi5y0yKNDT94QJmvInooil78lLV4hh6txIZKcRTl7l+qdFm232/zxWQnF3oRBjGhVt/UaSCbW88hi6W7YO2MVUok4W5Gc7fr7mxDKRbIFshs7NSqic06nZhc0KcILm6zt67rGO/xzOozXpwddsxBo4nwrJMrLzz02swNM8I1R1pPe7q9P1m5xGd4fWVvE7A52RSXe6mnxE217iYgfpNWrNnWqs1nY61HeC8g2BeuVRK+yknIahgnM9AbD17SlnXaF9KJdP7DUWxkvGHcM1KKQijc7rC3YXwfK2Sh20ExmKX91EsfEOmmNDxXFB8SX2JZ5E+7PfdslgrHvpMexFfBRf/pHy9/vZC5/SIWrnRPbpXOq/5JRbBscXGtNTtYZKtk7t7E68R2+70s00PrTln66YPvV2DeaAHjzj6stDgmZFwWtn152iCMNjtpQOx4tECFK229uhBbUMG09vWZ3Q27kP75XG2HGFcd0/MKrTzeLFXHXJ5Cje2Oxrpg98sDnuvfTYhUfZUqGj5Ehls/G793hkYrcsp7h7zh46j1npu8pOt19zBce4KSJmAXsaIPSxAb5s9VPDbHAj4EZaxWI5/Wz1q38xb8JyTIY9dEGAxfsxZ7SMhUVoJS7mlTfNXesGhIdfldl1rrS5YUxBV0bcfGPa1FtdYjmoUbnirhTHFxXKDVnXzJMq2lvSS7NOx7oJn+6ux3e2rd0D/Rv+7YxKqAoDxg3MC2V3d6XSNyNV5x1VKHPe42Z5MHCB/afLqI4OWodUPJvgUTNFKJGpoLzbrLdjoZXn2XMbsJSAhK+iQaWdIHU2WoMDVLNkDgBhd8a2wRVTyfphfzD9wCvK0DjOs0ouDKN13peb7Jg3ToVoQGgdx2d/PklYEty2+x48inraVqj7I4son1ix8dL2mVoYr6uCtRrkmjz8aR99ck4TFdsV2vC4KqCVrbzDMAUYSwvVBpEAZHzMKZftR+znIUD3nChSrqFQLTekmnUG1VS3yEVuV/HEC23CGvYPpR/aKq80d/EfLM//JRY/PgW4djzMpNCeTRd+oVoqnnbiEb9x3tvPEdL6r87c0+FlxfeemnMtZPiCHTQ3si57j+Epm0w/591L7WEurh/N7e5bsFhun868jZ8U4Djdg1vjR6hf77+JN6zhB/7erLJ+rfD1dY/fsIEna7obDAo2/J5Aww/96L6+4g3zpn43jh+1bwWNO/BkpmVs+AjM5c+aXXp7T/PVhpHDHW3fH5Sf733ib/HjCMnVlXV3X7wtKgbfy/ELRfpHs27nPpTP6Fqv33wGnS5tbt+MxvyeTScf8em8qm0FtfZOe8/L61Pe3+r/X0zqPjAJb3hyWX5aPowH+P0YYDMmXXX7B3/N4789/r6fTOq6cgbS+XYhXF/wWs4tyuO3w3/3Pz91Q+6d+nA/9vMu47coDKBYo/adbVQxw54og8LbUninqhE0oqu7O2lWRz5n5bqIfAD7PhKkkKNzGtLadWnTRQVj4FFRYZqtzBnfpEJGQN+2LND68mTcgDkPPvstaJ5SpLF+p4uahHl8wEV3Txjp3/o+rCTYizEIyeeHuwuWDtm6fi9eHGf+fFgLxwjwOccdT3BdPSYszwAA99cDWqu3mjegzQ6U5UiD8uPGIiJ6DyLGbjnqSebT9VDbojO4bV7ixfUolZs3QZIzcW/H2jnc8dID3l6Re8JnwqKNDXOby78zC+hZxr4qIm+bwmfCofwKknkWLZNU58CzAwwVdwDIdCWqTwUnrrc9i2AHU+977MTqvKYzusUPO2pFV5tXWrQc6nsG0X+ZZlsq+dFga3SDQIgZODG54S+XBoLdvOOxsgo0+YPsmvOGN2OluNq4z2vV7v/Pkd3csG2HNVABsnD5/nW7G6o2Mnw1V6Nb/iT6X8BGaHfsLb8WuI11tw4Ldq1rJPvs2ZX/1MDWzPNY/sof1pSP4SWjLnSD4XcpOxT7hGZnfu3tFqvkqwdM78ymjN1vZci37y4s1DEt+LQEvnzFcHliwFP51aOmd+N9qWLgW/y01L58xXfZ78Vp//36oP2i8zdPRW22aM8dPQydoVBVVZyPlPNid4N7NG+8Opfb2BeBNHEm8j1CstELSRwUpd8MpSogRtCFaA4CF81Q7K41XuZdm54UZ7rfO884DQsUTlj6NtaY4bjxTHUmeponH5dHXGcCICj/DNUsJ2rNKsKLzApFbQ28eNc5MgJ/lJ8YoNl7J3316DgPEPefrWcqvM3S7bGKsswqsJ1tvMuQkuWv3c3b583BSZUrI5t1lvjjT3kjI+sQrtphSwz07EjELfDPSB6DI3ZxI/3OtjDtIc+zEpXrZ8FUSNpyAIv03Khu6dR3OBceQGi2Y0RPJhvdr9EONXqUG7bEzXnbIzDupyCXbJex+rvG3RCKVIUQobw+YctdCSKliPx9gfpDkhG3z2poXEe1XDSZtrYnEBkKFq3YEmMq66aDVNBt/SdbWrGar66sEstRfnlcRyCtV0fRLPTyGjHvCAYMtRISXJSwoBGKxooI5ZbOEWwunCtYPH5PuL1a/dPWqcCZHU4Obs3W8XjaPvAtAETOhpa11nSrH6+7jJhwupJ4tbtLxPahXDSTCQmxKx075uOLdCSfPNQ74WZ8ezOGKv++tzB1SL8xC53bE126i20hwTdjvG73TkTjaQMEmWFRAHEW5yspTEWygT86rHL5lJjn2Muwu4QyCT47Bw4uuuq2Rfo/xm1uR1OF8/soMncmya6KGpYfuY1Diyf/mb80i2N7B7YlXkpitNyaYU3NtNrbGIZhkwRU8nOzbZjALZaPRx9B0tvRtf0cM422Cd6xeHK610ZZ17Bv68M4XM194ErXj2diFJiR6XuNX/Rbp68FCRaCgaIksAgNbeHHw7ufmM5OxH2FxRfsW5wP4Yr1l6hX9HFVQVolIqc6qzJBzQUEIoVMlMwZVT7rkXFcgea9Au2WNX3NZ11dobuMm+P4nst5mfHZtt59rxc65mxZ51n92Ajx043RWfHXj6KLJYbXkSA+YlKzKyEEPAbcpuCqLEZTHIRZUVBR1nlQgcPKamgeF2ksKYMoAZSQ589NnPmj0+YWsKWmxDtNZszwQB0japyvs9mjKtcE/j69HPbv8/0KOzej9Ctsibenbh1UWel/nyn5nmXzrCKIigzFPZSRSZQILz/+APBx9yTWbn+Wfq02dQO4BPKoijb/bz8zCFtl89DNflCaaJIgIeWIuYlSMV4V9NmoxjVjL7y2naz5qNaAFw/v73q4n6N3Tk25vP0XmPf6gdaNZSXeTkl395Yv1+1Jy/W86X5srTciWad/qiLV5eX4/mjyzdY9NwX4/8P6xC+tde4uihze68u5ALrbp4OwPvwCj+Ud+WJ+9HQmCM8dRr3lXeAv8h3nFtsVge2hw+TeBrM3WHeCnVSa2dFXPnjT2JRx9vFuWdkOw8+mjzmrgguLWd9uO2UP7hy4Cnd+J99eL3hz3eSs4Xo075duHvIdinn4qi3YT/LAh15K8jCb+j/m/Q+Bs0/laf/8+rj7cQuCrlZDRqNgaVXdjhUctXizRCNMY77MyEtz3hR0wqXh6+X9gO+pvGbxq/afym8ZvGbxq/afym8ZvGbxq/afym8ZvGbxq/afym8ZvGbxq/afym8ZvGbxq/afym8ZvG/zk0NKtmh/aCLdJslsk4uQkPKdj8tbn09TNQjZq6P3yc8uvnqbpcw+Gxw8dx95erneV26P365SiHb1+OWjwcufSTDmbAkKkmFX3Nyum3seADbbxn2e2iDFTqy7BhGbwz2M0hT8aK6YfFf/3q4Eo08H//q4N/3Wk69V9eR7zeE7rl2fwe0E+vLjo/+i/fBYN4yn16/mDwH9+srfsv89z6jH7AYyYa+RP/Lyz5fyJtICEFggz9/UU29V3WYuivj0imVLNH2ixMp/5s4z1ywnsm0qSc2l3QXd2N74Zsz5a+8ZNu/SFCOMdSwE3EfLG9Nj7MWgWZfWUDYxkseiVRViMqDU2pvT2Nb2o7MCj2cFt4Pz2zR3gPa7cmQ58R/oeKAO6TG+6HueR21TCrOQs9O4YMtobEFiEUiKmUEEv/soaNF2KFtWIUOE4INEZpAwAxqpv1SU26eagRqXQyHZzJmcOjkFKkGGOmCzWsazScxOpPy2TNFKAQgZwFJgSBmkrKMvY6GVORSb4GEfUjVS2EUaqnkgsqsAx4dT09qFN3XoNFVQHNNclnBvtWf9HRafC5RmlBMPtKe4LTH4XdDntw6oL9nQUgCpJO6CLkaH+7M4EQcbOpdwb1BB6Y1Wak817pugcbDWnvDgpDGM8Hfb6sabECXPnQr4hkm5XuVrh4s7RiRE3awJ2o79cb8o6+yS4uy0JUkuQfTiTmL5q4h2cGzjfpeStFWb9nZ1AjyJ0oC5fNA01VV3D9tITgCcDMXRdjFUIj/Snk1b5Lf8hqNaAwMz16m8v8H1U0ViFiYfEw0Rby0+AvyeiYfLFipUfVno2AcOf4b2/rj+uuSbpT6td3wlf1+qn21CJXcBaYaTQf0nxyVGEDYMPLe4ER/cBMmCIm6vwlARp1Y611rjRhHaBe7M8grcyc3Qk96/F5GSG6k03zDd63RKOHOLoHmnCbhK5VxXEwWposjegHEa4hr2XcJYuL1a/0z38o9RNPeUrZsbmz6wrstYw3i7E1wdAkSx34sv5QHdhBmIAhhDcY7v923SnKFFBvEkQ2WJcVltVobLkQFtjrOj3jtEEC4axlVzEegvw42qGscvHyoEVyyYXrMuAUo8FR3DMC8orA1kUUsHsf9HpO6KaBlkmVV5kliLArZh4v5lUc0ZSwwC86xxDxIZVnd5doyirGU0hYlWQ4vvzvSbRUVlvS7uYhv0WCBP01zMxbsMhzCQg5+rmErnSi3upK0lunvKFztdbawOYhRTlAQ9y1wQVP9AbpU3vzDxnepxuTZ5NGStZ4ntTaCThIgHoR6TGKJSYojZCe01vqnnz2UXipCWMFx5UeztiLY7xBpjMyZXMKcJ3fnlp7oShIK7q7leToNRvOTn12eKEf1VcgpbRdPqdhI2YVeoc0AF4efCTIWmg/7YX12FOVN3CsK1qrSxJA0dkEfMkauIUpSup/YNmbvNA9MTs/4QkKn6QphdcqEK0wEEb6/e+fDLAXPFzVM1VCGsR9Pv+YxCJP7uba7HpLiRgh8HpR3pm18i9gaax1b85YorwUZpA5e2799VkDJ/nG50xgXFYpCp5fibM+SZ4dg7BSRqcUwbRnFRAbUxTJBM2QNZzZJdGXMu6qzXtg0JvO+9wlffqdlf+TU6+7wweOqXxpRvq2XH5ywWD6YQSM9Yk23L798wPXv21pg4hi+ETR1N6hB0hQ5vyFxs/GM+NtiHASV48sxWLy/wDKSVwkmFPDJ25IyNbZhrITMdcpLN0BSbO9WjdQyRqLfQwVijrrYdviKtv3hq9uV0DsWDZVopfvQja9aJncEX2XMfoOntZtKb+49867ElmRfXDONdkmgfHULi9/U8TrKmdHrena1ciz9HtKC2Pi/qwC5EzOg6vE1LnmOVhXVb0EleB6GoQmV3qLExByxNUY1si3C2djxJoyzme/ESb5cLFsYHgsIvWdj8K84+3gzqNa54fisMDZUvXDJTJhXRaXpja700JYJiWVRfpRuNWgMou84XsnaBl7rD9ovkqN0HBYPoInpll5et3A+7B2gNNDNJbfQ6BoPhP30EX+uKr9/RG7GaxERM96ywxv766DupZQvAmzd/zWATazRAa8GsSe7KS7CbdVyR/AUMjaKtSQjO4Ul2UdZdHYFNewM1LYHm3WxD33mGomLjfE+Y//OIY7KwQfsc/Mp15RQOLUFtkZOo0rKMM0ozkL0Pwb/YWEl3Aj2rPZPpPSIvjWCF/1zPUcRZYR1YmkUF4Zgpw4rAAj6jG1EzYjFXFF4yHDtGyIcf8HbaQiMT4LB4Q5srz/CEBZlZESoWP1UC/AfZyLNTAklBxrGp0iepyRlxiLSX0OsTKm1X/ocM/9EOOqPLR8Te0RpLjjzkYO11XEwVoKumNsF68TnEyMv7C/IbFpH+UvfwSOUUuJmaXjiimyCfXU+vKqISa9dzSfXE+dp6WzK8Nmw+FIb2VwCizhdCtFmyinaCFv1wDcWjXlSZk9TVTJcHPTryKQhjdviSvIxbXfTbgWK2H48PPC14uFSaZXDRjo6ZDq9be3s/yIBzXeMthxWu6kWL+upkDgtnhK4Mgu9DLrRY7hRWz6wTM+UutbvQ12OqzGhKN0vj8JOPsluDr8mOoNqQxZh49PburVvIZmL2QYmac707KiLIkeRCrRkNaT3xhbQpOpHldcG6JQrlP1tE0hsJ52muVS21FF8Uwz+DJrYhpddErg5gycdecpqU7v1HA38zkXDZ3feRv2Zygya33adhacuHKH47KG2GDI5J8rw8vjtlmWED3WNTLmbkC9gKJHNwDEU7oafcHOey3nDvTwZFn57Xnh6TPQuGrzkj86muyNaeH0EqgqcvF5AYIinuPVeBHrvO8d2kxybYPjDCbvWlmekAbF/Tz6VDJU1dVoPFX9Wgli95BzrXU3MAc/eY53EdhrJ24TnW2qqWfLIFY9yDl3qid4yA90YpdejlYJPlACXUI56bzXqgzf8fMk7qyNABA/Uj9IWtcHi5hqa/eIgCX9PiLOofFNyRZEh9nSUwfydZpJcF0Dw67m2UMInYE4xFW5jwt/DpFhSlvl8+ebtDQIJeqJhIXdjlrSBecmWCe0ilWA812oha42wdXGZ4XvLiRkNcBw64h0lvGnz6XvWHCI1k5GV+nUKPzWB6vKYypMeBeuMyhPencX8ppLfcIcQK/8EdEevOs/rxVEGcoBWRm0RFzwwmKavmX7wN0FmLZkan0zhxH8ttuSbfzqT0a5i/iNqGPsNKXN8uUZ9VUw4HgSOAF10nodKwu3AVfm09Ax6RST1EexeB2EsDuiNc3pe/H8cndQ8xqvB7alz2XrkjAWY1JO/v0VZXM1K0wL5zpiTKfRVGYlFZFGmo0nvQhLiHx9ecja0QfZv10d/RTueqRd5vX0GkBDQyDRoiUoT+3EM0Pcl96/Qd5hvclFZnX1ef/MwRdGDjjeG2qQFfLIGxrg66dEdRg2T0PaGA9b57SfDkK+7PboBX0oxfnmZKi2r1EBPU9UEpbPB8oRkeHEa9n4yYIMcUf3eDg1FVfXyANiJ7V3OmlPv8taPE8/WT1zMk0UtfxzPpUH9RzxseT9abBV1Lkddj46hZS9N1V6XA6rx8ADyj5Vyb+P7zxPWnlBA+itCSxzD+piWPZgXIi+HLW98hIjlVcsV9bhGF3D7Y7fUHAFwHh+7F6SEJjlF1FBUQTPGc1NFlzfECA4EjTyBguLPLxY1SfiTInLgittJernvwZtkdp1RrBo0P1LmQPgcjyMVHARu0dLOicaSQ5Gevqrvkfvo/V6BfoOmqBcVRwWzvUvdgcN+XKmPnTjmgjy1v6HiYEs2EKI19t+pC/8hfmZ2TdPDykHjiEBWV0fNF5hZzls9RXJC8CcFByeVWUNmTn995OhgIiPm5UMtyvInfz0bLzg+sgl7/y7PTM2T0853VC/PDQHY8puYCFCc/1glGDEXWwfOQig46y9k616HG1Ge3yXLagzd67c+MugEJPrU7S0HdLg3Mh/GzrGoBAdlSSJpce8iLBqhk91yVxO9XxOG2hxGDT/JVcki9VLzjfVGQsPFt/Uk5/uTNArt2yl5Nbmn1XtD5RF1lez/Kz1S7JwzspDeys1zxt2WRAaGUXiMUEIBWbHHd9cV0Vmi9q3a/8QQTyIw+4nxeOQBde0YBAzqeHIkPZJzZh9HX/q30/o6l53/SOegLhyZwsK2YrQVZe6A8NVjUuJ14XVWzTrTMfq0Wbzh+PDGlK3KSpZepCDCBj8aYSVeNOUk1u69DY16vFaaylAw9EHw5nmdZMqu5nUxS/U/Cr6/heUwMWB1YtQOquawzLHtptjAVOXzIdrnUY+BhzQuqEU3Ry5+dg0++oKmj9ST19JiaUw1Y1UDI+6kjSef7qoSwbQoA1w3EkhpBSFhURUVY99kkf8/eWBGOBXN/z2CRaGAmW20HHeuikLFR+REeMnSWqXzW1afLgA6/gdsCceRddH0T83noSPSR0knd1qzc5FWGp0zXdCFniHSb2K1DGNlhUwDDW8Gue7B+kQ2oVAuo20T3qEpNw2zE7PsXyM6x4XryvOPf5AkYtvzlUnfgsFdP3JEU1U6IXBjtSWItLjFMaspyn9VoDqFqBcL2SsMV7e/8QfxePDp+rs93HIHLbS19vIO0OsRlaGT9TLqwduOgsHnVgXZcFGLR5sKYLXDweWmaX7gIIumzsA2jjrS7SlFLti/kZScVEnS/3y1BTkcjo3wmIeGKssih2f2ex+3EIdfTsqF+qVwTwwZfN0nKXa815luMxZOawHU7Qw/QJiLfsdibNncSDTT0iwLccV+YUSX2bMHMef4SWFTAuV17jPW4HevBdEtl4NDwU4iotTdT/ec0esOHQRS1/BNVOgSefBXa6wiUueoPnZBo9cJZN8pW+09eWvhLcemSmf6S3V/cAJJHEeM6hFOEX5DYLxnc0WTSXsx/Nw/azFtOq5tK467Cx1EPd6aPQdzXN8wf6pqeCm2o65aOxs67idSrUL0fBj4HNGneafMc5Akxipv+FYZ81WJMmESZ2J8UXloiR69lPxhu5sXYdHUxZNO7SHkQkSu9131Q5jQMgLmFQYx3mhgDNf4L/IxnOctd4PmqAXF6kcZBFT+Lba5DzvMnGS7VigJjyeGVzR2B2LR85u9W+9gpM99R9++sXrVU60az/MbNEbztwNQ0jjb7UsZsJAdzE477OtwxaoG7ldQlMdOynBKGawPpWbnUpIxAyVvRlNvRuef7VNTrzeE4I/92ccXJFedoI1uFDayMyCjWb+pwwBNGC6jxleTICVhL7ururqHUrcrbB7O7I1fHEMmm3hjpP+EgNiD277smu6n1kV7G8wTeN64M+GPAd35I1JsInKaURewdKCw8BbETed4i4r1sQqC4kNRGbqSQU5sQ2625HZ5feisd2TZR69q7fXF+ENg3btUYAImSjNd8To0SRvzwZz/SBo/h7o5fysjfE26YDroOm20dDcHwoWDwDTO/1A7umoiW4kBYe69uyY1vnWVdPsXgslxPlAEoIJH8J3l5Joz0JyybBn1B0HfvEFeDn2aR1/MX+xf5Y2rn59o7FZhV/RA/lH06PhG1M/11EKiTUbqmcbNO9ffPXPj45AoadFNkm9HO50hHTS1MdDDj4uTv9H7YbXIKWazbtJVP+P6gkgt9XM3TzYd5HZ8mTjduz9f5Z+PsCUn96ZfSmGHhrnPTC8NVr9sEjlYBcd3dU1f/vH1srie0VuQApWgGnRvLohvVm9QPSK0N5/iKmm5hVg76hUjxVrBrXM5QzJopw+flSA++vgPsu9+ebQi/8XUEsDBBQAAgAIAGoYaUmAI88WSwAAAGoAAAAbAAAAdW5pdmVyc2FsL3VuaXZlcnNhbC5wbmcueG1ss7GvyM1RKEstKs7Mz7NVMtQzULK34+WyKShKLctMLVeoAIoBBSFASaHSVsnECMEtz0wpybBVsjA1Q4hlpGamZ5TYKpkhKdQHGgkAUEsBAgAAFAACAAgAQ5RXRw3AMR7AAQAA2gMAAA8AAAAAAAAAAQAAAAAAAAAAAG5vbmUvcGxheWVyLnhtbFBLAQIAABQAAgAIAESUV0cjtE77+wIAALAIAAAUAAAAAAAAAAEAAAAAAO0BAAB1bml2ZXJzYWwvcGxheWVyLnhtbFBLAQIAABQAAgAIAGoYaUko9ViaPUQAAK+LAAAXAAAAAAAAAAAAAAAAABoFAAB1bml2ZXJzYWwvdW5pdmVyc2FsLnBuZ1BLAQIAABQAAgAIAGoYaUmAI88WSwAAAGoAAAAbAAAAAAAAAAEAAAAAAIxJAAB1bml2ZXJzYWwvdW5pdmVyc2FsLnBuZy54bWxQSwUGAAAAAAQABAANAQAAEEoAAAAA"/>
  <p:tag name="ISPRING_SCORM_ENDPOINT" val="&lt;endpoint&gt;&lt;enable&gt;0&lt;/enable&gt;&lt;lrs&gt;http://&lt;/lrs&gt;&lt;auth&gt;0&lt;/auth&gt;&lt;login&gt;&lt;/login&gt;&lt;password&gt;&lt;/password&gt;&lt;key&gt;&lt;/key&gt;&lt;name&gt;&lt;/name&gt;&lt;email&gt;&lt;/email&gt;&lt;/endpoint&gt;&#10;"/>
  <p:tag name="ISPRING_PRESENTATION_TITLE" val="简洁商务互联网大数据云计算PPT模板"/>
</p:tagLst>
</file>

<file path=ppt/tags/tag2.xml><?xml version="1.0" encoding="utf-8"?>
<p:tagLst xmlns:a="http://schemas.openxmlformats.org/drawingml/2006/main" xmlns:r="http://schemas.openxmlformats.org/officeDocument/2006/relationships" xmlns:p="http://schemas.openxmlformats.org/presentationml/2006/main">
  <p:tag name="ISLIDE.ICON" val="#407154;"/>
</p:tagLst>
</file>

<file path=ppt/theme/theme1.xml><?xml version="1.0" encoding="utf-8"?>
<a:theme xmlns:a="http://schemas.openxmlformats.org/drawingml/2006/main" name="1_自定义设计方案">
  <a:themeElements>
    <a:clrScheme name="自定义 226">
      <a:dk1>
        <a:sysClr val="windowText" lastClr="000000"/>
      </a:dk1>
      <a:lt1>
        <a:sysClr val="window" lastClr="FFFFFF"/>
      </a:lt1>
      <a:dk2>
        <a:srgbClr val="002F71"/>
      </a:dk2>
      <a:lt2>
        <a:srgbClr val="E7E6E6"/>
      </a:lt2>
      <a:accent1>
        <a:srgbClr val="002F71"/>
      </a:accent1>
      <a:accent2>
        <a:srgbClr val="FBAE01"/>
      </a:accent2>
      <a:accent3>
        <a:srgbClr val="002F71"/>
      </a:accent3>
      <a:accent4>
        <a:srgbClr val="FBAE01"/>
      </a:accent4>
      <a:accent5>
        <a:srgbClr val="002F71"/>
      </a:accent5>
      <a:accent6>
        <a:srgbClr val="FBAE01"/>
      </a:accent6>
      <a:hlink>
        <a:srgbClr val="002F71"/>
      </a:hlink>
      <a:folHlink>
        <a:srgbClr val="FBAE01"/>
      </a:folHlink>
    </a:clrScheme>
    <a:fontScheme name="Temp">
      <a:majorFont>
        <a:latin typeface="Corbel"/>
        <a:ea typeface="微软雅黑"/>
        <a:cs typeface=""/>
      </a:majorFont>
      <a:minorFont>
        <a:latin typeface="Corbe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宽屏</PresentationFormat>
  <Paragraphs>41</Paragraphs>
  <Slides>9</Slides>
  <Notes>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9</vt:i4>
      </vt:variant>
    </vt:vector>
  </HeadingPairs>
  <TitlesOfParts>
    <vt:vector size="18" baseType="lpstr">
      <vt:lpstr>Arial Unicode MS</vt:lpstr>
      <vt:lpstr>宋体</vt:lpstr>
      <vt:lpstr>微软雅黑</vt:lpstr>
      <vt:lpstr>印品黑体</vt:lpstr>
      <vt:lpstr>Arial</vt:lpstr>
      <vt:lpstr>Calibri</vt:lpstr>
      <vt:lpstr>Corbel</vt:lpstr>
      <vt:lpstr>1_自定义设计方案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
  <cp:revision>15</cp:revision>
  <dcterms:created xsi:type="dcterms:W3CDTF">2017-08-09T03:56:00Z</dcterms:created>
  <dcterms:modified xsi:type="dcterms:W3CDTF">2024-03-13T15:37:33Z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